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9" r:id="rId2"/>
    <p:sldId id="256" r:id="rId3"/>
    <p:sldId id="366" r:id="rId4"/>
    <p:sldId id="367" r:id="rId5"/>
    <p:sldId id="287" r:id="rId6"/>
    <p:sldId id="368" r:id="rId7"/>
    <p:sldId id="378" r:id="rId8"/>
    <p:sldId id="283" r:id="rId9"/>
    <p:sldId id="369" r:id="rId10"/>
    <p:sldId id="359" r:id="rId11"/>
    <p:sldId id="372" r:id="rId12"/>
    <p:sldId id="373" r:id="rId13"/>
    <p:sldId id="267" r:id="rId14"/>
    <p:sldId id="259" r:id="rId15"/>
    <p:sldId id="261" r:id="rId16"/>
    <p:sldId id="262" r:id="rId17"/>
    <p:sldId id="263" r:id="rId18"/>
    <p:sldId id="264" r:id="rId19"/>
    <p:sldId id="265" r:id="rId20"/>
    <p:sldId id="266" r:id="rId21"/>
    <p:sldId id="276" r:id="rId22"/>
    <p:sldId id="277" r:id="rId23"/>
    <p:sldId id="273" r:id="rId24"/>
    <p:sldId id="274" r:id="rId25"/>
    <p:sldId id="270" r:id="rId26"/>
    <p:sldId id="282" r:id="rId27"/>
    <p:sldId id="298" r:id="rId28"/>
    <p:sldId id="374" r:id="rId29"/>
    <p:sldId id="375" r:id="rId30"/>
    <p:sldId id="376" r:id="rId31"/>
    <p:sldId id="269" r:id="rId32"/>
    <p:sldId id="286" r:id="rId33"/>
    <p:sldId id="355" r:id="rId34"/>
  </p:sldIdLst>
  <p:sldSz cx="18288000" cy="10287000"/>
  <p:notesSz cx="6858000" cy="9144000"/>
  <p:embeddedFontLst>
    <p:embeddedFont>
      <p:font typeface="Della Respira" panose="02000603000000000000" pitchFamily="2" charset="0"/>
      <p:regular r:id="rId35"/>
    </p:embeddedFont>
    <p:embeddedFont>
      <p:font typeface="Evolve Sans" panose="02000503000000020004" pitchFamily="2" charset="77"/>
      <p:regular r:id="rId36"/>
    </p:embeddedFont>
    <p:embeddedFont>
      <p:font typeface="Evolventa" panose="020B0502020202020204" pitchFamily="34" charset="0"/>
      <p:regular r:id="rId37"/>
    </p:embeddedFont>
    <p:embeddedFont>
      <p:font typeface="Evolventa Bold" panose="020B0702020202020204" pitchFamily="34" charset="0"/>
      <p:regular r:id="rId38"/>
      <p:bold r:id="rId39"/>
    </p:embeddedFont>
    <p:embeddedFont>
      <p:font typeface="Georgia" panose="02040502050405020303" pitchFamily="18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38" autoAdjust="0"/>
    <p:restoredTop sz="94398" autoAdjust="0"/>
  </p:normalViewPr>
  <p:slideViewPr>
    <p:cSldViewPr>
      <p:cViewPr varScale="1">
        <p:scale>
          <a:sx n="79" d="100"/>
          <a:sy n="79" d="100"/>
        </p:scale>
        <p:origin x="864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8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fity.club/lists/suggestions/welcome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noaaphotolib/27327965374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premium-ai-image/cacti-bloom-brilliant-desert-moon_162689383.htm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6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4621E288-D9F5-AA68-99DC-1345B02CF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964" y="1462251"/>
            <a:ext cx="6975479" cy="7843740"/>
          </a:xfrm>
        </p:spPr>
        <p:txBody>
          <a:bodyPr vert="horz" lIns="137160" tIns="68580" rIns="137160" bIns="68580" rtlCol="0" anchor="t">
            <a:noAutofit/>
          </a:bodyPr>
          <a:lstStyle/>
          <a:p>
            <a:pPr marL="0" indent="0" algn="ctr">
              <a:buNone/>
            </a:pPr>
            <a:r>
              <a:rPr lang="en-US" sz="6000" b="1" dirty="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 </a:t>
            </a:r>
            <a:r>
              <a:rPr lang="en-US" sz="6600" b="1" dirty="0">
                <a:latin typeface="+mj-lt"/>
              </a:rPr>
              <a:t>Welcome to Borderlands</a:t>
            </a:r>
          </a:p>
          <a:p>
            <a:pPr marL="0" indent="0" algn="ctr">
              <a:buNone/>
            </a:pPr>
            <a:r>
              <a:rPr lang="en-US" sz="6600" b="1" dirty="0">
                <a:latin typeface="+mj-lt"/>
              </a:rPr>
              <a:t>Unitarian Universalist!</a:t>
            </a:r>
          </a:p>
          <a:p>
            <a:pPr marL="0" indent="0" algn="ctr">
              <a:buNone/>
            </a:pPr>
            <a:r>
              <a:rPr lang="en-US" sz="6600" b="1" dirty="0">
                <a:solidFill>
                  <a:srgbClr val="FF0000"/>
                </a:solidFill>
                <a:latin typeface="+mj-lt"/>
              </a:rPr>
              <a:t>October 18th, 2026</a:t>
            </a:r>
            <a:endParaRPr lang="en-US" sz="6000" b="1" dirty="0">
              <a:solidFill>
                <a:srgbClr val="FF0000"/>
              </a:solidFill>
              <a:cs typeface="Calibri" panose="020F0502020204030204"/>
            </a:endParaRPr>
          </a:p>
          <a:p>
            <a:pPr marL="0" indent="0" algn="ctr">
              <a:buNone/>
            </a:pPr>
            <a:endParaRPr lang="en-US" sz="6000" b="1" dirty="0">
              <a:solidFill>
                <a:schemeClr val="bg1">
                  <a:alpha val="80000"/>
                </a:schemeClr>
              </a:solidFill>
              <a:cs typeface="Calibri" panose="020F0502020204030204"/>
            </a:endParaRPr>
          </a:p>
          <a:p>
            <a:pPr marL="0" indent="0" algn="ctr">
              <a:buNone/>
            </a:pPr>
            <a:endParaRPr lang="en-US" sz="6000" b="1" dirty="0">
              <a:solidFill>
                <a:schemeClr val="bg1">
                  <a:alpha val="80000"/>
                </a:schemeClr>
              </a:solidFill>
              <a:cs typeface="Calibri" panose="020F0502020204030204"/>
            </a:endParaRPr>
          </a:p>
          <a:p>
            <a:endParaRPr lang="en-US" sz="3600" dirty="0">
              <a:solidFill>
                <a:srgbClr val="FFFFFF">
                  <a:alpha val="80000"/>
                </a:srgbClr>
              </a:solidFill>
              <a:cs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295E87-02B6-D320-BF9D-C193CE81BAC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4960" y="2161585"/>
            <a:ext cx="10247063" cy="618000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F06A96-B2AB-E091-D6A3-72EC934F270E}"/>
              </a:ext>
            </a:extLst>
          </p:cNvPr>
          <p:cNvSpPr txBox="1"/>
          <p:nvPr/>
        </p:nvSpPr>
        <p:spPr>
          <a:xfrm>
            <a:off x="17137464" y="9058589"/>
            <a:ext cx="35939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X" sz="27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342947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738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TextBox 3"/>
          <p:cNvSpPr txBox="1"/>
          <p:nvPr/>
        </p:nvSpPr>
        <p:spPr>
          <a:xfrm>
            <a:off x="4876800" y="3935346"/>
            <a:ext cx="8248536" cy="3417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0"/>
              </a:lnSpc>
              <a:spcBef>
                <a:spcPct val="0"/>
              </a:spcBef>
            </a:pPr>
            <a:r>
              <a:rPr lang="en-US" sz="20000" dirty="0">
                <a:solidFill>
                  <a:srgbClr val="FFFFFF"/>
                </a:solidFill>
                <a:latin typeface="Della Respira"/>
                <a:ea typeface="Della Respira"/>
                <a:cs typeface="Della Respira"/>
                <a:sym typeface="Della Respira"/>
              </a:rPr>
              <a:t>Awe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51311" y="2637679"/>
            <a:ext cx="11985378" cy="1204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  <a:spcBef>
                <a:spcPct val="0"/>
              </a:spcBef>
            </a:pPr>
            <a:r>
              <a:rPr lang="en-US" sz="9600" dirty="0">
                <a:solidFill>
                  <a:srgbClr val="FFFFFF"/>
                </a:solidFill>
                <a:latin typeface="Della Respira"/>
                <a:ea typeface="Della Respira"/>
                <a:cs typeface="Della Respira"/>
                <a:sym typeface="Della Respira"/>
              </a:rPr>
              <a:t>Spiritual</a:t>
            </a:r>
            <a:r>
              <a:rPr lang="en-US" sz="6599" dirty="0">
                <a:solidFill>
                  <a:srgbClr val="FFFFFF"/>
                </a:solidFill>
                <a:latin typeface="Della Respira"/>
                <a:ea typeface="Della Respira"/>
                <a:cs typeface="Della Respira"/>
                <a:sym typeface="Della Respira"/>
              </a:rPr>
              <a:t> </a:t>
            </a:r>
            <a:r>
              <a:rPr lang="en-US" sz="9600" dirty="0">
                <a:solidFill>
                  <a:srgbClr val="FFFFFF"/>
                </a:solidFill>
                <a:latin typeface="Della Respira"/>
                <a:ea typeface="Della Respira"/>
                <a:cs typeface="Della Respira"/>
                <a:sym typeface="Della Respira"/>
              </a:rPr>
              <a:t>Practice of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AE79AF-151E-D3BC-4704-C698A038285A}"/>
              </a:ext>
            </a:extLst>
          </p:cNvPr>
          <p:cNvSpPr txBox="1"/>
          <p:nvPr/>
        </p:nvSpPr>
        <p:spPr>
          <a:xfrm>
            <a:off x="15849600" y="75819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X" dirty="0"/>
              <a:t>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097056" h="10179594">
                <a:moveTo>
                  <a:pt x="0" y="0"/>
                </a:moveTo>
                <a:lnTo>
                  <a:pt x="18097056" y="0"/>
                </a:lnTo>
                <a:lnTo>
                  <a:pt x="18097056" y="10179593"/>
                </a:lnTo>
                <a:lnTo>
                  <a:pt x="0" y="1017959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200" y="1943100"/>
            <a:ext cx="11985378" cy="5824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0"/>
              </a:lnSpc>
            </a:pPr>
            <a:r>
              <a:rPr lang="en-US" sz="6600" dirty="0">
                <a:solidFill>
                  <a:srgbClr val="FFFFFF"/>
                </a:solidFill>
                <a:latin typeface="Della Respira"/>
                <a:ea typeface="Della Respira"/>
                <a:cs typeface="Della Respira"/>
                <a:sym typeface="Della Respira"/>
              </a:rPr>
              <a:t>Prelude </a:t>
            </a:r>
          </a:p>
          <a:p>
            <a:pPr algn="ctr">
              <a:lnSpc>
                <a:spcPts val="9240"/>
              </a:lnSpc>
            </a:pPr>
            <a:endParaRPr lang="en-US" sz="6600" dirty="0">
              <a:solidFill>
                <a:srgbClr val="FFFFFF"/>
              </a:solidFill>
              <a:latin typeface="Della Respira"/>
              <a:ea typeface="Della Respira"/>
              <a:cs typeface="Della Respira"/>
              <a:sym typeface="Della Respira"/>
            </a:endParaRPr>
          </a:p>
          <a:p>
            <a:pPr algn="ctr">
              <a:lnSpc>
                <a:spcPts val="9240"/>
              </a:lnSpc>
            </a:pPr>
            <a:r>
              <a:rPr lang="en-US" sz="6600" dirty="0">
                <a:solidFill>
                  <a:srgbClr val="FFFFFF"/>
                </a:solidFill>
                <a:latin typeface="Della Respira"/>
                <a:ea typeface="Della Respira"/>
                <a:cs typeface="Della Respira"/>
                <a:sym typeface="Della Respira"/>
              </a:rPr>
              <a:t>When it is </a:t>
            </a:r>
          </a:p>
          <a:p>
            <a:pPr algn="ctr">
              <a:lnSpc>
                <a:spcPts val="9240"/>
              </a:lnSpc>
            </a:pPr>
            <a:r>
              <a:rPr lang="en-US" sz="6600" b="1" dirty="0">
                <a:solidFill>
                  <a:srgbClr val="92D050"/>
                </a:solidFill>
                <a:latin typeface="Della Respira"/>
                <a:ea typeface="Della Respira"/>
                <a:cs typeface="Della Respira"/>
                <a:sym typeface="Della Respira"/>
              </a:rPr>
              <a:t>Cactus</a:t>
            </a:r>
            <a:r>
              <a:rPr lang="en-US" sz="6600" dirty="0">
                <a:solidFill>
                  <a:srgbClr val="FFFFFF"/>
                </a:solidFill>
                <a:latin typeface="Della Respira"/>
                <a:ea typeface="Della Respira"/>
                <a:cs typeface="Della Respira"/>
                <a:sym typeface="Della Respira"/>
              </a:rPr>
              <a:t> </a:t>
            </a:r>
            <a:r>
              <a:rPr lang="en-US" sz="6600" dirty="0">
                <a:solidFill>
                  <a:srgbClr val="92D050"/>
                </a:solidFill>
                <a:latin typeface="Della Respira"/>
                <a:ea typeface="Della Respira"/>
                <a:cs typeface="Della Respira"/>
                <a:sym typeface="Della Respira"/>
              </a:rPr>
              <a:t>Time</a:t>
            </a:r>
          </a:p>
          <a:p>
            <a:pPr algn="ctr">
              <a:lnSpc>
                <a:spcPts val="9240"/>
              </a:lnSpc>
            </a:pPr>
            <a:r>
              <a:rPr lang="en-US" sz="6600" dirty="0">
                <a:solidFill>
                  <a:srgbClr val="FFFFFF"/>
                </a:solidFill>
                <a:latin typeface="Della Respira"/>
                <a:ea typeface="Della Respira"/>
                <a:cs typeface="Della Respira"/>
                <a:sym typeface="Della Respira"/>
              </a:rPr>
              <a:t> in Arizona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84D1EB-7595-4242-2303-D006A9D89520}"/>
              </a:ext>
            </a:extLst>
          </p:cNvPr>
          <p:cNvSpPr txBox="1"/>
          <p:nvPr/>
        </p:nvSpPr>
        <p:spPr>
          <a:xfrm>
            <a:off x="16002000" y="8572501"/>
            <a:ext cx="1714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X" sz="7200" dirty="0"/>
              <a:t>1.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4BF39E-C70E-5C69-4553-31BF5C043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370693" y="1097040"/>
            <a:ext cx="15415080" cy="8092917"/>
          </a:xfrm>
          <a:prstGeom prst="rect">
            <a:avLst/>
          </a:prstGeom>
          <a:ln w="127000" cap="flat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B43EA4-434A-1C07-A2F1-5CC37607C35E}"/>
              </a:ext>
            </a:extLst>
          </p:cNvPr>
          <p:cNvSpPr txBox="1"/>
          <p:nvPr/>
        </p:nvSpPr>
        <p:spPr>
          <a:xfrm>
            <a:off x="6270173" y="8169311"/>
            <a:ext cx="337573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X" sz="4200" dirty="0"/>
              <a:t>Elaine Webber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8EB063-F7DF-9816-3EE1-4119133B435A}"/>
              </a:ext>
            </a:extLst>
          </p:cNvPr>
          <p:cNvSpPr txBox="1"/>
          <p:nvPr/>
        </p:nvSpPr>
        <p:spPr>
          <a:xfrm>
            <a:off x="16230600" y="9677401"/>
            <a:ext cx="44755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X" sz="2700" dirty="0"/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691830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F5E15-8959-520D-FE5E-EF3903FB7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5874B24-52C1-8E74-5FC6-28D550176DD5}"/>
              </a:ext>
            </a:extLst>
          </p:cNvPr>
          <p:cNvSpPr/>
          <p:nvPr/>
        </p:nvSpPr>
        <p:spPr>
          <a:xfrm>
            <a:off x="0" y="-206031"/>
            <a:ext cx="18288000" cy="10699061"/>
          </a:xfrm>
          <a:custGeom>
            <a:avLst/>
            <a:gdLst/>
            <a:ahLst/>
            <a:cxnLst/>
            <a:rect l="l" t="t" r="r" b="b"/>
            <a:pathLst>
              <a:path w="18288000" h="10699061">
                <a:moveTo>
                  <a:pt x="0" y="0"/>
                </a:moveTo>
                <a:lnTo>
                  <a:pt x="18288000" y="0"/>
                </a:lnTo>
                <a:lnTo>
                  <a:pt x="18288000" y="10699061"/>
                </a:lnTo>
                <a:lnTo>
                  <a:pt x="0" y="10699061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65DB43-F31C-3F6D-78B4-4FCE743A08BA}"/>
              </a:ext>
            </a:extLst>
          </p:cNvPr>
          <p:cNvSpPr txBox="1"/>
          <p:nvPr/>
        </p:nvSpPr>
        <p:spPr>
          <a:xfrm>
            <a:off x="3390900" y="4152901"/>
            <a:ext cx="11887200" cy="92333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Opening Words</a:t>
            </a:r>
          </a:p>
        </p:txBody>
      </p:sp>
    </p:spTree>
    <p:extLst>
      <p:ext uri="{BB962C8B-B14F-4D97-AF65-F5344CB8AC3E}">
        <p14:creationId xmlns:p14="http://schemas.microsoft.com/office/powerpoint/2010/main" val="2106796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A3E6C-163E-CB7A-AE8C-4BA700991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551" y="3662020"/>
            <a:ext cx="10374528" cy="2962961"/>
          </a:xfrm>
        </p:spPr>
        <p:txBody>
          <a:bodyPr>
            <a:normAutofit fontScale="90000"/>
          </a:bodyPr>
          <a:lstStyle/>
          <a:p>
            <a:pPr algn="l"/>
            <a:r>
              <a:rPr lang="en-US" sz="6600" b="1" dirty="0">
                <a:latin typeface="Lucida Handwriting" panose="03010101010101010101" pitchFamily="66" charset="0"/>
              </a:rPr>
              <a:t>Hymn: #188 Gray</a:t>
            </a:r>
            <a:br>
              <a:rPr lang="en-US" sz="6600" b="1" dirty="0">
                <a:latin typeface="Lucida Handwriting" panose="03010101010101010101" pitchFamily="66" charset="0"/>
              </a:rPr>
            </a:br>
            <a:br>
              <a:rPr lang="en-US" sz="6000" b="1" dirty="0">
                <a:latin typeface="Lucida Handwriting" panose="03010101010101010101" pitchFamily="66" charset="0"/>
              </a:rPr>
            </a:br>
            <a:r>
              <a:rPr lang="en-US" sz="6000" b="1" dirty="0">
                <a:latin typeface="Lucida Handwriting" panose="03010101010101010101" pitchFamily="66" charset="0"/>
              </a:rPr>
              <a:t>“Come, Come Whoever You Are,</a:t>
            </a:r>
            <a:br>
              <a:rPr lang="en-US" sz="6000" b="1" dirty="0">
                <a:latin typeface="Lucida Handwriting" panose="03010101010101010101" pitchFamily="66" charset="0"/>
              </a:rPr>
            </a:br>
            <a:r>
              <a:rPr lang="en-US" sz="6000" b="1" dirty="0">
                <a:latin typeface="Lucida Handwriting" panose="03010101010101010101" pitchFamily="66" charset="0"/>
              </a:rPr>
              <a:t> </a:t>
            </a:r>
            <a:br>
              <a:rPr lang="en-US" sz="6000" b="1" dirty="0">
                <a:latin typeface="Lucida Handwriting" panose="03010101010101010101" pitchFamily="66" charset="0"/>
              </a:rPr>
            </a:br>
            <a:r>
              <a:rPr lang="en-US" sz="6000" b="1" dirty="0">
                <a:latin typeface="Lucida Handwriting" panose="03010101010101010101" pitchFamily="66" charset="0"/>
              </a:rPr>
              <a:t>Wander, worshiper, Lover of Learning,</a:t>
            </a:r>
            <a:br>
              <a:rPr lang="en-US" sz="6000" b="1" dirty="0">
                <a:latin typeface="Lucida Handwriting" panose="03010101010101010101" pitchFamily="66" charset="0"/>
              </a:rPr>
            </a:br>
            <a:r>
              <a:rPr lang="en-US" sz="6000" b="1" dirty="0">
                <a:latin typeface="Lucida Handwriting" panose="03010101010101010101" pitchFamily="66" charset="0"/>
              </a:rPr>
              <a:t> </a:t>
            </a:r>
            <a:br>
              <a:rPr lang="en-US" sz="6000" b="1" dirty="0">
                <a:latin typeface="Lucida Handwriting" panose="03010101010101010101" pitchFamily="66" charset="0"/>
              </a:rPr>
            </a:br>
            <a:r>
              <a:rPr lang="en-US" sz="6000" b="1" dirty="0">
                <a:latin typeface="Lucida Handwriting" panose="03010101010101010101" pitchFamily="66" charset="0"/>
              </a:rPr>
              <a:t>Ours is no caravan of Despair, </a:t>
            </a:r>
            <a:br>
              <a:rPr lang="en-US" sz="6000" b="1" dirty="0">
                <a:latin typeface="Lucida Handwriting" panose="03010101010101010101" pitchFamily="66" charset="0"/>
              </a:rPr>
            </a:br>
            <a:br>
              <a:rPr lang="en-US" sz="6000" b="1" dirty="0">
                <a:latin typeface="Lucida Handwriting" panose="03010101010101010101" pitchFamily="66" charset="0"/>
              </a:rPr>
            </a:br>
            <a:r>
              <a:rPr lang="en-US" sz="6000" b="1" dirty="0">
                <a:latin typeface="Lucida Handwriting" panose="03010101010101010101" pitchFamily="66" charset="0"/>
              </a:rPr>
              <a:t>Come yet again come.”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2DE1C8-C26A-AB6B-91AB-139CA8B83A9C}"/>
              </a:ext>
            </a:extLst>
          </p:cNvPr>
          <p:cNvSpPr txBox="1"/>
          <p:nvPr/>
        </p:nvSpPr>
        <p:spPr>
          <a:xfrm>
            <a:off x="17725293" y="9857434"/>
            <a:ext cx="35939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X" sz="2700" dirty="0"/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226657-5D6E-67F4-005B-B5ACBAECB73C}"/>
              </a:ext>
            </a:extLst>
          </p:cNvPr>
          <p:cNvSpPr txBox="1"/>
          <p:nvPr/>
        </p:nvSpPr>
        <p:spPr>
          <a:xfrm>
            <a:off x="5867400" y="10411006"/>
            <a:ext cx="248689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X" sz="2700" dirty="0">
                <a:solidFill>
                  <a:srgbClr val="FF0000"/>
                </a:solidFill>
              </a:rPr>
              <a:t>(Repeat 3 times)</a:t>
            </a:r>
            <a:endParaRPr lang="en-MX" sz="27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BDBB65-3B58-3371-73E2-0F21F70D9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4078" y="5333969"/>
            <a:ext cx="7290701" cy="41529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41C956-CAD5-F700-2382-1DF744721B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4876" y="495300"/>
            <a:ext cx="6938005" cy="400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43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17510-66A3-506C-F96D-C26683DF6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C5FFA31-9D7F-8D5C-D17B-F88E1E4F5653}"/>
              </a:ext>
            </a:extLst>
          </p:cNvPr>
          <p:cNvSpPr/>
          <p:nvPr/>
        </p:nvSpPr>
        <p:spPr>
          <a:xfrm>
            <a:off x="36095" y="-6016"/>
            <a:ext cx="18288000" cy="10699061"/>
          </a:xfrm>
          <a:custGeom>
            <a:avLst/>
            <a:gdLst/>
            <a:ahLst/>
            <a:cxnLst/>
            <a:rect l="l" t="t" r="r" b="b"/>
            <a:pathLst>
              <a:path w="18288000" h="10699061">
                <a:moveTo>
                  <a:pt x="0" y="0"/>
                </a:moveTo>
                <a:lnTo>
                  <a:pt x="18288000" y="0"/>
                </a:lnTo>
                <a:lnTo>
                  <a:pt x="18288000" y="10699061"/>
                </a:lnTo>
                <a:lnTo>
                  <a:pt x="0" y="10699061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52AAB1-2E1C-D117-FAA0-8FB01844C79D}"/>
              </a:ext>
            </a:extLst>
          </p:cNvPr>
          <p:cNvSpPr txBox="1"/>
          <p:nvPr/>
        </p:nvSpPr>
        <p:spPr>
          <a:xfrm>
            <a:off x="990600" y="5766625"/>
            <a:ext cx="13335000" cy="258532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Chalice Lighting</a:t>
            </a:r>
            <a:endParaRPr lang="en-US" sz="5400" dirty="0">
              <a:solidFill>
                <a:srgbClr val="FFFF00"/>
              </a:solidFill>
            </a:endParaRPr>
          </a:p>
          <a:p>
            <a:pPr algn="ctr"/>
            <a:endParaRPr lang="en-US" sz="5400" dirty="0">
              <a:solidFill>
                <a:srgbClr val="FFFF00"/>
              </a:solidFill>
            </a:endParaRPr>
          </a:p>
          <a:p>
            <a:pPr algn="ctr"/>
            <a:r>
              <a:rPr lang="en-US" sz="5400" i="1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792153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599AB-218E-5C3D-AB46-6D068FFD7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9189948-2DEC-8218-5DE2-16D4A8D92267}"/>
              </a:ext>
            </a:extLst>
          </p:cNvPr>
          <p:cNvSpPr/>
          <p:nvPr/>
        </p:nvSpPr>
        <p:spPr>
          <a:xfrm>
            <a:off x="-152400" y="0"/>
            <a:ext cx="18288000" cy="10699061"/>
          </a:xfrm>
          <a:custGeom>
            <a:avLst/>
            <a:gdLst/>
            <a:ahLst/>
            <a:cxnLst/>
            <a:rect l="l" t="t" r="r" b="b"/>
            <a:pathLst>
              <a:path w="18288000" h="10699061">
                <a:moveTo>
                  <a:pt x="0" y="0"/>
                </a:moveTo>
                <a:lnTo>
                  <a:pt x="18288000" y="0"/>
                </a:lnTo>
                <a:lnTo>
                  <a:pt x="18288000" y="10699061"/>
                </a:lnTo>
                <a:lnTo>
                  <a:pt x="0" y="10699061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E46059-0FE9-6D87-709D-6E3563C800CC}"/>
              </a:ext>
            </a:extLst>
          </p:cNvPr>
          <p:cNvSpPr txBox="1"/>
          <p:nvPr/>
        </p:nvSpPr>
        <p:spPr>
          <a:xfrm>
            <a:off x="990600" y="3543300"/>
            <a:ext cx="13335000" cy="341632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Congregational  Hymn </a:t>
            </a:r>
            <a:r>
              <a:rPr lang="en-US" sz="5400" dirty="0">
                <a:solidFill>
                  <a:srgbClr val="FFFF00"/>
                </a:solidFill>
              </a:rPr>
              <a:t> </a:t>
            </a:r>
          </a:p>
          <a:p>
            <a:pPr algn="ctr"/>
            <a:endParaRPr lang="en-US" sz="5400" dirty="0">
              <a:solidFill>
                <a:srgbClr val="FFFF00"/>
              </a:solidFill>
            </a:endParaRPr>
          </a:p>
          <a:p>
            <a:pPr algn="ctr"/>
            <a:r>
              <a:rPr lang="en-US" sz="5400" i="1" dirty="0">
                <a:solidFill>
                  <a:srgbClr val="FFFF00"/>
                </a:solidFill>
              </a:rPr>
              <a:t>#148 Let Freedom span both East and West</a:t>
            </a:r>
          </a:p>
          <a:p>
            <a:pPr algn="ctr"/>
            <a:r>
              <a:rPr lang="en-US" sz="5400" i="1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1048512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8847C-A2A6-CD43-BD13-3591E130B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50" y="2054309"/>
            <a:ext cx="17164050" cy="7024715"/>
          </a:xfrm>
        </p:spPr>
        <p:txBody>
          <a:bodyPr>
            <a:noAutofit/>
          </a:bodyPr>
          <a:lstStyle/>
          <a:p>
            <a:pPr algn="l"/>
            <a:r>
              <a:rPr lang="en-US" sz="4800" b="1" u="sng" dirty="0">
                <a:latin typeface="Georgia" panose="02040502050405020303" pitchFamily="18" charset="0"/>
              </a:rPr>
              <a:t>Together</a:t>
            </a:r>
            <a:r>
              <a:rPr lang="en-US" sz="4800" b="1" dirty="0">
                <a:latin typeface="Georgia" panose="02040502050405020303" pitchFamily="18" charset="0"/>
              </a:rPr>
              <a:t> with </a:t>
            </a:r>
            <a:r>
              <a:rPr lang="en-US" sz="4800" b="1" u="sng" dirty="0">
                <a:latin typeface="Georgia" panose="02040502050405020303" pitchFamily="18" charset="0"/>
              </a:rPr>
              <a:t>love</a:t>
            </a:r>
            <a:r>
              <a:rPr lang="en-US" sz="4800" b="1" dirty="0">
                <a:latin typeface="Georgia" panose="02040502050405020303" pitchFamily="18" charset="0"/>
              </a:rPr>
              <a:t> we covenant:</a:t>
            </a:r>
            <a:br>
              <a:rPr lang="en-US" sz="4800" b="1" dirty="0">
                <a:latin typeface="Georgia" panose="02040502050405020303" pitchFamily="18" charset="0"/>
              </a:rPr>
            </a:br>
            <a:br>
              <a:rPr lang="en-US" sz="4800" b="1" dirty="0">
                <a:latin typeface="Georgia" panose="02040502050405020303" pitchFamily="18" charset="0"/>
              </a:rPr>
            </a:br>
            <a:r>
              <a:rPr lang="en-US" sz="4800" b="1" dirty="0">
                <a:latin typeface="Georgia" panose="02040502050405020303" pitchFamily="18" charset="0"/>
              </a:rPr>
              <a:t>1.  </a:t>
            </a:r>
            <a:r>
              <a:rPr lang="en-US" sz="4800" dirty="0">
                <a:latin typeface="Georgia" panose="02040502050405020303" pitchFamily="18" charset="0"/>
              </a:rPr>
              <a:t>T</a:t>
            </a:r>
            <a:r>
              <a:rPr lang="en-US" sz="4800" b="1" dirty="0">
                <a:latin typeface="Georgia" panose="02040502050405020303" pitchFamily="18" charset="0"/>
              </a:rPr>
              <a:t>o </a:t>
            </a:r>
            <a:r>
              <a:rPr lang="en-US" sz="4800" b="1" u="sng" dirty="0">
                <a:latin typeface="Georgia" panose="02040502050405020303" pitchFamily="18" charset="0"/>
              </a:rPr>
              <a:t>respect</a:t>
            </a:r>
            <a:r>
              <a:rPr lang="en-US" sz="4800" b="1" dirty="0">
                <a:latin typeface="Georgia" panose="02040502050405020303" pitchFamily="18" charset="0"/>
              </a:rPr>
              <a:t> one another with our words and 	actions,</a:t>
            </a:r>
            <a:br>
              <a:rPr lang="en-US" sz="4800" b="1" dirty="0">
                <a:latin typeface="Georgia" panose="02040502050405020303" pitchFamily="18" charset="0"/>
              </a:rPr>
            </a:br>
            <a:br>
              <a:rPr lang="en-US" sz="4800" b="1" dirty="0">
                <a:latin typeface="Georgia" panose="02040502050405020303" pitchFamily="18" charset="0"/>
              </a:rPr>
            </a:br>
            <a:r>
              <a:rPr lang="en-US" sz="4800" b="1" dirty="0">
                <a:latin typeface="Georgia" panose="02040502050405020303" pitchFamily="18" charset="0"/>
              </a:rPr>
              <a:t>2.  To </a:t>
            </a:r>
            <a:r>
              <a:rPr lang="en-US" sz="4800" b="1" u="sng" dirty="0">
                <a:latin typeface="Georgia" panose="02040502050405020303" pitchFamily="18" charset="0"/>
              </a:rPr>
              <a:t>support</a:t>
            </a:r>
            <a:r>
              <a:rPr lang="en-US" sz="4800" b="1" dirty="0">
                <a:latin typeface="Georgia" panose="02040502050405020303" pitchFamily="18" charset="0"/>
              </a:rPr>
              <a:t> this congregation with our presence, 	gifts, and service, and</a:t>
            </a:r>
            <a:br>
              <a:rPr lang="en-US" sz="4800" b="1" dirty="0">
                <a:latin typeface="Georgia" panose="02040502050405020303" pitchFamily="18" charset="0"/>
              </a:rPr>
            </a:br>
            <a:br>
              <a:rPr lang="en-US" sz="4800" b="1" dirty="0">
                <a:latin typeface="Georgia" panose="02040502050405020303" pitchFamily="18" charset="0"/>
              </a:rPr>
            </a:br>
            <a:r>
              <a:rPr lang="en-US" sz="4800" b="1" dirty="0">
                <a:latin typeface="Georgia" panose="02040502050405020303" pitchFamily="18" charset="0"/>
              </a:rPr>
              <a:t>3.  To </a:t>
            </a:r>
            <a:r>
              <a:rPr lang="en-US" sz="4800" b="1" u="sng" dirty="0">
                <a:latin typeface="Georgia" panose="02040502050405020303" pitchFamily="18" charset="0"/>
              </a:rPr>
              <a:t>care</a:t>
            </a:r>
            <a:r>
              <a:rPr lang="en-US" sz="4800" b="1" dirty="0">
                <a:latin typeface="Georgia" panose="02040502050405020303" pitchFamily="18" charset="0"/>
              </a:rPr>
              <a:t> for each other and the long-term well-	being of our community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FD3F55-73CE-F24C-D6ED-1A200CCABBC8}"/>
              </a:ext>
            </a:extLst>
          </p:cNvPr>
          <p:cNvSpPr txBox="1"/>
          <p:nvPr/>
        </p:nvSpPr>
        <p:spPr>
          <a:xfrm>
            <a:off x="0" y="205531"/>
            <a:ext cx="1227489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00" b="1" dirty="0">
                <a:latin typeface="Lucida Handwriting" panose="03010101010101010101" pitchFamily="66" charset="0"/>
              </a:rPr>
              <a:t>BUU COVENANT:</a:t>
            </a:r>
          </a:p>
        </p:txBody>
      </p:sp>
      <p:pic>
        <p:nvPicPr>
          <p:cNvPr id="4" name="Picture 3" descr="A close-up of hands holding each other&#10;&#10;AI-generated content may be incorrect.">
            <a:extLst>
              <a:ext uri="{FF2B5EF4-FFF2-40B4-BE49-F238E27FC236}">
                <a16:creationId xmlns:a16="http://schemas.microsoft.com/office/drawing/2014/main" id="{86007BA1-CEF4-5967-8672-2E040B83D6E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96850" y="205530"/>
            <a:ext cx="5257800" cy="304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858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2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06FA1-E466-C0D3-0DFA-50008AE64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0" y="1879216"/>
            <a:ext cx="7752836" cy="1989482"/>
          </a:xfrm>
        </p:spPr>
        <p:txBody>
          <a:bodyPr>
            <a:normAutofit/>
          </a:bodyPr>
          <a:lstStyle/>
          <a:p>
            <a:r>
              <a:rPr lang="en-US" sz="5400" dirty="0">
                <a:effectLst/>
              </a:rPr>
              <a:t>50% / 50% Offertory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88DF92-DE6D-A543-290B-40C5074AD6F0}"/>
              </a:ext>
            </a:extLst>
          </p:cNvPr>
          <p:cNvSpPr txBox="1"/>
          <p:nvPr/>
        </p:nvSpPr>
        <p:spPr>
          <a:xfrm>
            <a:off x="2514600" y="4762500"/>
            <a:ext cx="1067914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X" sz="6600" dirty="0"/>
              <a:t>Saint Andrews Children’s Clinic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34D524-A1D2-5F47-D48E-B972DF47816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6235460"/>
            <a:ext cx="10135120" cy="3124200"/>
          </a:xfrm>
          <a:prstGeom prst="rect">
            <a:avLst/>
          </a:prstGeom>
        </p:spPr>
      </p:pic>
      <p:pic>
        <p:nvPicPr>
          <p:cNvPr id="6" name="Picture 5" descr="St. Andrew’s Children’s Clinic posts big numbers | Community ...">
            <a:extLst>
              <a:ext uri="{FF2B5EF4-FFF2-40B4-BE49-F238E27FC236}">
                <a16:creationId xmlns:a16="http://schemas.microsoft.com/office/drawing/2014/main" id="{4DB2B77B-8EAF-4500-476F-334C4A7844D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467" y="188294"/>
            <a:ext cx="3167333" cy="42344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74377D-2C1C-A142-6328-9219F471E5C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0005" y="396148"/>
            <a:ext cx="7772400" cy="40265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350825-41EB-4C2A-5F08-E67884939BF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65310" y="6438900"/>
            <a:ext cx="5225690" cy="250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803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1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7B104-A9D9-CB53-5C6B-7AF6DB8D3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14700"/>
            <a:ext cx="17830800" cy="1143000"/>
          </a:xfrm>
        </p:spPr>
        <p:txBody>
          <a:bodyPr>
            <a:normAutofit fontScale="90000"/>
          </a:bodyPr>
          <a:lstStyle/>
          <a:p>
            <a:r>
              <a:rPr lang="en-MX" sz="7300" cap="none" dirty="0"/>
              <a:t>Offertory Affirmation</a:t>
            </a:r>
            <a:br>
              <a:rPr lang="en-MX" sz="6000" cap="none" dirty="0"/>
            </a:br>
            <a:br>
              <a:rPr lang="en-MX" sz="6000" cap="none" dirty="0"/>
            </a:br>
            <a:r>
              <a:rPr lang="en-MX" sz="6000" cap="none" dirty="0"/>
              <a:t>With </a:t>
            </a:r>
            <a:r>
              <a:rPr lang="en-MX" sz="6000" cap="none" dirty="0">
                <a:solidFill>
                  <a:srgbClr val="7030A0"/>
                </a:solidFill>
              </a:rPr>
              <a:t>gatitude</a:t>
            </a:r>
            <a:r>
              <a:rPr lang="en-MX" sz="6000" cap="none" dirty="0"/>
              <a:t> for the </a:t>
            </a:r>
            <a:r>
              <a:rPr lang="en-MX" sz="6000" cap="none" dirty="0">
                <a:solidFill>
                  <a:srgbClr val="00B050"/>
                </a:solidFill>
              </a:rPr>
              <a:t>abundance</a:t>
            </a:r>
            <a:r>
              <a:rPr lang="en-MX" sz="6000" cap="none" dirty="0"/>
              <a:t> in our </a:t>
            </a:r>
            <a:r>
              <a:rPr lang="en-MX" sz="6000" cap="none" dirty="0">
                <a:solidFill>
                  <a:srgbClr val="0070C0"/>
                </a:solidFill>
              </a:rPr>
              <a:t>own lives</a:t>
            </a:r>
            <a:r>
              <a:rPr lang="en-MX" sz="6000" cap="none" dirty="0"/>
              <a:t>,</a:t>
            </a:r>
            <a:br>
              <a:rPr lang="en-MX" sz="6000" cap="none" dirty="0"/>
            </a:br>
            <a:br>
              <a:rPr lang="en-MX" sz="6000" cap="none" dirty="0"/>
            </a:br>
            <a:r>
              <a:rPr lang="en-MX" sz="6000" cap="none" dirty="0"/>
              <a:t> we </a:t>
            </a:r>
            <a:r>
              <a:rPr lang="en-MX" sz="6000" cap="none" dirty="0">
                <a:solidFill>
                  <a:srgbClr val="7030A0"/>
                </a:solidFill>
              </a:rPr>
              <a:t>give</a:t>
            </a:r>
            <a:r>
              <a:rPr lang="en-MX" sz="6000" cap="none" dirty="0"/>
              <a:t> for the </a:t>
            </a:r>
            <a:r>
              <a:rPr lang="en-MX" sz="6000" cap="none" dirty="0">
                <a:solidFill>
                  <a:srgbClr val="00B050"/>
                </a:solidFill>
              </a:rPr>
              <a:t>life</a:t>
            </a:r>
            <a:r>
              <a:rPr lang="en-MX" sz="6000" cap="none" dirty="0"/>
              <a:t> of this </a:t>
            </a:r>
            <a:r>
              <a:rPr lang="en-MX" sz="6000" cap="none" dirty="0">
                <a:solidFill>
                  <a:srgbClr val="0070C0"/>
                </a:solidFill>
              </a:rPr>
              <a:t>conregation</a:t>
            </a:r>
            <a:r>
              <a:rPr lang="en-MX" sz="6000" cap="none" dirty="0"/>
              <a:t> and our</a:t>
            </a:r>
            <a:r>
              <a:rPr lang="en-MX" sz="6000" dirty="0"/>
              <a:t> </a:t>
            </a:r>
            <a:r>
              <a:rPr lang="en-MX" sz="6000" cap="none" dirty="0"/>
              <a:t>community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DC51DA-1023-D1F6-265E-8ACE23AE3FC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8400" y="6498690"/>
            <a:ext cx="3526734" cy="347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798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5EC023-D690-7630-1484-1DCCB6144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4490C-D548-B548-837B-9DD6DE319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8200" y="11049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MX" cap="none" dirty="0"/>
              <a:t>Offertory Music</a:t>
            </a:r>
            <a:br>
              <a:rPr lang="en-MX" cap="none" dirty="0"/>
            </a:br>
            <a:r>
              <a:rPr lang="en-MX" cap="none" dirty="0"/>
              <a:t>Route 66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2F6BF8-4CFA-2CEF-976E-81BE30A19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2384424"/>
            <a:ext cx="7194129" cy="37496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A0663E-EB10-6652-ED7A-7DF485965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599" y="2384424"/>
            <a:ext cx="5624513" cy="37496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D2543C-83A3-4021-3169-CFF5D0554E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0" y="6438900"/>
            <a:ext cx="4876800" cy="34398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817BA4-611D-8516-729F-20B29F2EFF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427" y="6613585"/>
            <a:ext cx="5105400" cy="339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089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E5E7493-D48B-3603-3B90-0C9015679072}"/>
              </a:ext>
            </a:extLst>
          </p:cNvPr>
          <p:cNvSpPr/>
          <p:nvPr/>
        </p:nvSpPr>
        <p:spPr>
          <a:xfrm>
            <a:off x="5676900" y="2781300"/>
            <a:ext cx="8953500" cy="2971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n>
                  <a:solidFill>
                    <a:schemeClr val="bg1"/>
                  </a:solidFill>
                </a:ln>
              </a:rPr>
              <a:t>The Spiritual Practice of Awe</a:t>
            </a:r>
          </a:p>
          <a:p>
            <a:pPr algn="ctr"/>
            <a:endParaRPr lang="en-US" sz="5400" dirty="0">
              <a:ln>
                <a:solidFill>
                  <a:schemeClr val="bg1"/>
                </a:solidFill>
              </a:ln>
            </a:endParaRPr>
          </a:p>
          <a:p>
            <a:pPr algn="ctr"/>
            <a:r>
              <a:rPr lang="en-US" sz="5400" dirty="0">
                <a:ln>
                  <a:solidFill>
                    <a:schemeClr val="bg1"/>
                  </a:solidFill>
                </a:ln>
              </a:rPr>
              <a:t>                      Rev. Kathleen Day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2195807" y="3600450"/>
            <a:ext cx="14216044" cy="5498072"/>
            <a:chOff x="0" y="0"/>
            <a:chExt cx="3744143" cy="144805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4143" cy="1448052"/>
            </a:xfrm>
            <a:custGeom>
              <a:avLst/>
              <a:gdLst/>
              <a:ahLst/>
              <a:cxnLst/>
              <a:rect l="l" t="t" r="r" b="b"/>
              <a:pathLst>
                <a:path w="3744143" h="1448052">
                  <a:moveTo>
                    <a:pt x="27774" y="0"/>
                  </a:moveTo>
                  <a:lnTo>
                    <a:pt x="3716369" y="0"/>
                  </a:lnTo>
                  <a:cubicBezTo>
                    <a:pt x="3723735" y="0"/>
                    <a:pt x="3730800" y="2926"/>
                    <a:pt x="3736008" y="8135"/>
                  </a:cubicBezTo>
                  <a:cubicBezTo>
                    <a:pt x="3741217" y="13344"/>
                    <a:pt x="3744143" y="20408"/>
                    <a:pt x="3744143" y="27774"/>
                  </a:cubicBezTo>
                  <a:lnTo>
                    <a:pt x="3744143" y="1420278"/>
                  </a:lnTo>
                  <a:cubicBezTo>
                    <a:pt x="3744143" y="1435617"/>
                    <a:pt x="3731708" y="1448052"/>
                    <a:pt x="3716369" y="1448052"/>
                  </a:cubicBezTo>
                  <a:lnTo>
                    <a:pt x="27774" y="1448052"/>
                  </a:lnTo>
                  <a:cubicBezTo>
                    <a:pt x="12435" y="1448052"/>
                    <a:pt x="0" y="1435617"/>
                    <a:pt x="0" y="1420278"/>
                  </a:cubicBezTo>
                  <a:lnTo>
                    <a:pt x="0" y="27774"/>
                  </a:lnTo>
                  <a:cubicBezTo>
                    <a:pt x="0" y="12435"/>
                    <a:pt x="12435" y="0"/>
                    <a:pt x="27774" y="0"/>
                  </a:cubicBezTo>
                  <a:close/>
                </a:path>
              </a:pathLst>
            </a:custGeom>
            <a:solidFill>
              <a:srgbClr val="050A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23825"/>
              <a:ext cx="3744143" cy="15718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980425" y="4113623"/>
            <a:ext cx="11920312" cy="3180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</a:pPr>
            <a:endParaRPr lang="en-US" sz="5400" dirty="0">
              <a:solidFill>
                <a:srgbClr val="FFFFFF"/>
              </a:solidFill>
              <a:latin typeface="Evolventa"/>
              <a:ea typeface="Evolventa"/>
              <a:cs typeface="Evolventa"/>
              <a:sym typeface="Evolventa"/>
            </a:endParaRPr>
          </a:p>
          <a:p>
            <a:pPr algn="l">
              <a:lnSpc>
                <a:spcPts val="6159"/>
              </a:lnSpc>
            </a:pPr>
            <a:r>
              <a:rPr lang="en-US" sz="5400" dirty="0">
                <a:solidFill>
                  <a:srgbClr val="FFFF00"/>
                </a:solidFill>
                <a:latin typeface="Evolventa"/>
                <a:ea typeface="Evolventa"/>
                <a:cs typeface="Evolventa"/>
                <a:sym typeface="Evolventa"/>
              </a:rPr>
              <a:t>Leader</a:t>
            </a:r>
            <a:r>
              <a:rPr lang="en-US" sz="5400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:  Come, all who are weary, all who are seeking--Pause, breathe, and look around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818029" y="3579280"/>
            <a:ext cx="14186984" cy="4945934"/>
            <a:chOff x="0" y="0"/>
            <a:chExt cx="3736490" cy="13026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36490" cy="1302633"/>
            </a:xfrm>
            <a:custGeom>
              <a:avLst/>
              <a:gdLst/>
              <a:ahLst/>
              <a:cxnLst/>
              <a:rect l="l" t="t" r="r" b="b"/>
              <a:pathLst>
                <a:path w="3736490" h="1302633">
                  <a:moveTo>
                    <a:pt x="27831" y="0"/>
                  </a:moveTo>
                  <a:lnTo>
                    <a:pt x="3708659" y="0"/>
                  </a:lnTo>
                  <a:cubicBezTo>
                    <a:pt x="3724029" y="0"/>
                    <a:pt x="3736490" y="12460"/>
                    <a:pt x="3736490" y="27831"/>
                  </a:cubicBezTo>
                  <a:lnTo>
                    <a:pt x="3736490" y="1274802"/>
                  </a:lnTo>
                  <a:cubicBezTo>
                    <a:pt x="3736490" y="1290172"/>
                    <a:pt x="3724029" y="1302633"/>
                    <a:pt x="3708659" y="1302633"/>
                  </a:cubicBezTo>
                  <a:lnTo>
                    <a:pt x="27831" y="1302633"/>
                  </a:lnTo>
                  <a:cubicBezTo>
                    <a:pt x="20450" y="1302633"/>
                    <a:pt x="13371" y="1299701"/>
                    <a:pt x="8152" y="1294481"/>
                  </a:cubicBezTo>
                  <a:cubicBezTo>
                    <a:pt x="2932" y="1289262"/>
                    <a:pt x="0" y="1282183"/>
                    <a:pt x="0" y="1274802"/>
                  </a:cubicBezTo>
                  <a:lnTo>
                    <a:pt x="0" y="27831"/>
                  </a:lnTo>
                  <a:cubicBezTo>
                    <a:pt x="0" y="20450"/>
                    <a:pt x="2932" y="13371"/>
                    <a:pt x="8152" y="8152"/>
                  </a:cubicBezTo>
                  <a:cubicBezTo>
                    <a:pt x="13371" y="2932"/>
                    <a:pt x="20450" y="0"/>
                    <a:pt x="27831" y="0"/>
                  </a:cubicBezTo>
                  <a:close/>
                </a:path>
              </a:pathLst>
            </a:custGeom>
            <a:solidFill>
              <a:srgbClr val="050A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23825"/>
              <a:ext cx="3736490" cy="1426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384697" y="3685614"/>
            <a:ext cx="13053648" cy="3975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</a:pPr>
            <a:endParaRPr lang="en-US" dirty="0"/>
          </a:p>
          <a:p>
            <a:pPr algn="l">
              <a:lnSpc>
                <a:spcPts val="6159"/>
              </a:lnSpc>
            </a:pPr>
            <a:r>
              <a:rPr lang="en-US" sz="5400" b="1" dirty="0">
                <a:solidFill>
                  <a:srgbClr val="FFFF00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Congregation</a:t>
            </a:r>
            <a:r>
              <a:rPr lang="en-US" sz="5400" b="1" dirty="0">
                <a:solidFill>
                  <a:srgbClr val="FFFFFF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:  We gather to remember that we live in a world filled with mystery and beauty, a world that still stirs awe in our hearts.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2341107" y="3469629"/>
            <a:ext cx="14186984" cy="5788671"/>
            <a:chOff x="0" y="0"/>
            <a:chExt cx="3736490" cy="15245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36490" cy="1524588"/>
            </a:xfrm>
            <a:custGeom>
              <a:avLst/>
              <a:gdLst/>
              <a:ahLst/>
              <a:cxnLst/>
              <a:rect l="l" t="t" r="r" b="b"/>
              <a:pathLst>
                <a:path w="3736490" h="1524588">
                  <a:moveTo>
                    <a:pt x="27831" y="0"/>
                  </a:moveTo>
                  <a:lnTo>
                    <a:pt x="3708659" y="0"/>
                  </a:lnTo>
                  <a:cubicBezTo>
                    <a:pt x="3724029" y="0"/>
                    <a:pt x="3736490" y="12460"/>
                    <a:pt x="3736490" y="27831"/>
                  </a:cubicBezTo>
                  <a:lnTo>
                    <a:pt x="3736490" y="1496757"/>
                  </a:lnTo>
                  <a:cubicBezTo>
                    <a:pt x="3736490" y="1512128"/>
                    <a:pt x="3724029" y="1524588"/>
                    <a:pt x="3708659" y="1524588"/>
                  </a:cubicBezTo>
                  <a:lnTo>
                    <a:pt x="27831" y="1524588"/>
                  </a:lnTo>
                  <a:cubicBezTo>
                    <a:pt x="20450" y="1524588"/>
                    <a:pt x="13371" y="1521656"/>
                    <a:pt x="8152" y="1516437"/>
                  </a:cubicBezTo>
                  <a:cubicBezTo>
                    <a:pt x="2932" y="1511218"/>
                    <a:pt x="0" y="1504139"/>
                    <a:pt x="0" y="1496757"/>
                  </a:cubicBezTo>
                  <a:lnTo>
                    <a:pt x="0" y="27831"/>
                  </a:lnTo>
                  <a:cubicBezTo>
                    <a:pt x="0" y="20450"/>
                    <a:pt x="2932" y="13371"/>
                    <a:pt x="8152" y="8152"/>
                  </a:cubicBezTo>
                  <a:cubicBezTo>
                    <a:pt x="13371" y="2932"/>
                    <a:pt x="20450" y="0"/>
                    <a:pt x="27831" y="0"/>
                  </a:cubicBezTo>
                  <a:close/>
                </a:path>
              </a:pathLst>
            </a:custGeom>
            <a:solidFill>
              <a:srgbClr val="050A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23825"/>
              <a:ext cx="3736490" cy="16484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907775" y="3651300"/>
            <a:ext cx="13053648" cy="3912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</a:pPr>
            <a:endParaRPr dirty="0"/>
          </a:p>
          <a:p>
            <a:pPr algn="l">
              <a:lnSpc>
                <a:spcPts val="6159"/>
              </a:lnSpc>
            </a:pPr>
            <a:r>
              <a:rPr lang="en-US" sz="5400" dirty="0">
                <a:solidFill>
                  <a:srgbClr val="FFFF00"/>
                </a:solidFill>
                <a:latin typeface="Evolventa"/>
                <a:ea typeface="Evolventa"/>
                <a:cs typeface="Evolventa"/>
                <a:sym typeface="Evolventa"/>
              </a:rPr>
              <a:t>Leader</a:t>
            </a:r>
            <a:r>
              <a:rPr lang="en-US" sz="5400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:  From the tiniest seed to the vast night sky, from whispered prayers to thunder’s roar.</a:t>
            </a:r>
          </a:p>
          <a:p>
            <a:pPr algn="l">
              <a:lnSpc>
                <a:spcPts val="6159"/>
              </a:lnSpc>
            </a:pPr>
            <a:endParaRPr lang="en-US" sz="4399" dirty="0">
              <a:solidFill>
                <a:srgbClr val="FFFFFF"/>
              </a:solidFill>
              <a:latin typeface="Evolventa"/>
              <a:ea typeface="Evolventa"/>
              <a:cs typeface="Evolventa"/>
              <a:sym typeface="Evolventa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486229" y="9726323"/>
            <a:ext cx="13053648" cy="4000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</a:pPr>
            <a:endParaRPr/>
          </a:p>
          <a:p>
            <a:pPr algn="ctr">
              <a:lnSpc>
                <a:spcPts val="6159"/>
              </a:lnSpc>
            </a:pPr>
            <a:endParaRPr/>
          </a:p>
          <a:p>
            <a:pPr algn="l">
              <a:lnSpc>
                <a:spcPts val="6159"/>
              </a:lnSpc>
            </a:pPr>
            <a:r>
              <a:rPr lang="en-US" sz="4399" b="1">
                <a:solidFill>
                  <a:srgbClr val="FFFFFF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People:  We gather to remember that we live in a world filled with mystery and beauty, a world that still stirs awe in our hearts.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2151"/>
            <a:ext cx="18288000" cy="10309151"/>
          </a:xfrm>
          <a:custGeom>
            <a:avLst/>
            <a:gdLst/>
            <a:ahLst/>
            <a:cxnLst/>
            <a:rect l="l" t="t" r="r" b="b"/>
            <a:pathLst>
              <a:path w="17805305" h="11290644">
                <a:moveTo>
                  <a:pt x="0" y="0"/>
                </a:moveTo>
                <a:lnTo>
                  <a:pt x="17805305" y="0"/>
                </a:lnTo>
                <a:lnTo>
                  <a:pt x="17805305" y="11290644"/>
                </a:lnTo>
                <a:lnTo>
                  <a:pt x="0" y="1129064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725188" y="3086100"/>
            <a:ext cx="14186984" cy="6258819"/>
            <a:chOff x="0" y="-123825"/>
            <a:chExt cx="3736490" cy="16484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36490" cy="1283758"/>
            </a:xfrm>
            <a:custGeom>
              <a:avLst/>
              <a:gdLst/>
              <a:ahLst/>
              <a:cxnLst/>
              <a:rect l="l" t="t" r="r" b="b"/>
              <a:pathLst>
                <a:path w="3736490" h="1524588">
                  <a:moveTo>
                    <a:pt x="27831" y="0"/>
                  </a:moveTo>
                  <a:lnTo>
                    <a:pt x="3708659" y="0"/>
                  </a:lnTo>
                  <a:cubicBezTo>
                    <a:pt x="3724029" y="0"/>
                    <a:pt x="3736490" y="12460"/>
                    <a:pt x="3736490" y="27831"/>
                  </a:cubicBezTo>
                  <a:lnTo>
                    <a:pt x="3736490" y="1496757"/>
                  </a:lnTo>
                  <a:cubicBezTo>
                    <a:pt x="3736490" y="1512128"/>
                    <a:pt x="3724029" y="1524588"/>
                    <a:pt x="3708659" y="1524588"/>
                  </a:cubicBezTo>
                  <a:lnTo>
                    <a:pt x="27831" y="1524588"/>
                  </a:lnTo>
                  <a:cubicBezTo>
                    <a:pt x="20450" y="1524588"/>
                    <a:pt x="13371" y="1521656"/>
                    <a:pt x="8152" y="1516437"/>
                  </a:cubicBezTo>
                  <a:cubicBezTo>
                    <a:pt x="2932" y="1511218"/>
                    <a:pt x="0" y="1504139"/>
                    <a:pt x="0" y="1496757"/>
                  </a:cubicBezTo>
                  <a:lnTo>
                    <a:pt x="0" y="27831"/>
                  </a:lnTo>
                  <a:cubicBezTo>
                    <a:pt x="0" y="20450"/>
                    <a:pt x="2932" y="13371"/>
                    <a:pt x="8152" y="8152"/>
                  </a:cubicBezTo>
                  <a:cubicBezTo>
                    <a:pt x="13371" y="2932"/>
                    <a:pt x="20450" y="0"/>
                    <a:pt x="27831" y="0"/>
                  </a:cubicBezTo>
                  <a:close/>
                </a:path>
              </a:pathLst>
            </a:custGeom>
            <a:solidFill>
              <a:srgbClr val="050A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23825"/>
              <a:ext cx="3736490" cy="16484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858523" y="4610100"/>
            <a:ext cx="13053648" cy="3180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59"/>
              </a:lnSpc>
            </a:pPr>
            <a:r>
              <a:rPr lang="en-US" sz="5400" b="1" dirty="0">
                <a:solidFill>
                  <a:srgbClr val="FFFF00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Congregation</a:t>
            </a:r>
            <a:r>
              <a:rPr lang="en-US" sz="5400" b="1" dirty="0">
                <a:solidFill>
                  <a:srgbClr val="FFFFFF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:  We come with open hearts and wide eyes, ready to be surprised by beauty, awe and possibility. 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0"/>
            <a:ext cx="18288001" cy="10287000"/>
          </a:xfrm>
          <a:custGeom>
            <a:avLst/>
            <a:gdLst/>
            <a:ahLst/>
            <a:cxnLst/>
            <a:rect l="l" t="t" r="r" b="b"/>
            <a:pathLst>
              <a:path w="17805305" h="10287000">
                <a:moveTo>
                  <a:pt x="0" y="0"/>
                </a:moveTo>
                <a:lnTo>
                  <a:pt x="17805305" y="0"/>
                </a:lnTo>
                <a:lnTo>
                  <a:pt x="1780530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524000" y="2917940"/>
            <a:ext cx="14186984" cy="5788671"/>
            <a:chOff x="0" y="0"/>
            <a:chExt cx="3736490" cy="15245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36490" cy="1524588"/>
            </a:xfrm>
            <a:custGeom>
              <a:avLst/>
              <a:gdLst/>
              <a:ahLst/>
              <a:cxnLst/>
              <a:rect l="l" t="t" r="r" b="b"/>
              <a:pathLst>
                <a:path w="3736490" h="1524588">
                  <a:moveTo>
                    <a:pt x="27831" y="0"/>
                  </a:moveTo>
                  <a:lnTo>
                    <a:pt x="3708659" y="0"/>
                  </a:lnTo>
                  <a:cubicBezTo>
                    <a:pt x="3724029" y="0"/>
                    <a:pt x="3736490" y="12460"/>
                    <a:pt x="3736490" y="27831"/>
                  </a:cubicBezTo>
                  <a:lnTo>
                    <a:pt x="3736490" y="1496757"/>
                  </a:lnTo>
                  <a:cubicBezTo>
                    <a:pt x="3736490" y="1512128"/>
                    <a:pt x="3724029" y="1524588"/>
                    <a:pt x="3708659" y="1524588"/>
                  </a:cubicBezTo>
                  <a:lnTo>
                    <a:pt x="27831" y="1524588"/>
                  </a:lnTo>
                  <a:cubicBezTo>
                    <a:pt x="20450" y="1524588"/>
                    <a:pt x="13371" y="1521656"/>
                    <a:pt x="8152" y="1516437"/>
                  </a:cubicBezTo>
                  <a:cubicBezTo>
                    <a:pt x="2932" y="1511218"/>
                    <a:pt x="0" y="1504139"/>
                    <a:pt x="0" y="1496757"/>
                  </a:cubicBezTo>
                  <a:lnTo>
                    <a:pt x="0" y="27831"/>
                  </a:lnTo>
                  <a:cubicBezTo>
                    <a:pt x="0" y="20450"/>
                    <a:pt x="2932" y="13371"/>
                    <a:pt x="8152" y="8152"/>
                  </a:cubicBezTo>
                  <a:cubicBezTo>
                    <a:pt x="13371" y="2932"/>
                    <a:pt x="20450" y="0"/>
                    <a:pt x="27831" y="0"/>
                  </a:cubicBezTo>
                  <a:close/>
                </a:path>
              </a:pathLst>
            </a:custGeom>
            <a:solidFill>
              <a:srgbClr val="050A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23825"/>
              <a:ext cx="3736490" cy="16484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375828" y="3856196"/>
            <a:ext cx="13053648" cy="3912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</a:pPr>
            <a:endParaRPr dirty="0"/>
          </a:p>
          <a:p>
            <a:pPr algn="l">
              <a:lnSpc>
                <a:spcPts val="6159"/>
              </a:lnSpc>
            </a:pPr>
            <a:r>
              <a:rPr lang="en-US" sz="5400" dirty="0">
                <a:solidFill>
                  <a:srgbClr val="FFFF00"/>
                </a:solidFill>
                <a:latin typeface="Evolventa"/>
                <a:ea typeface="Evolventa"/>
                <a:cs typeface="Evolventa"/>
                <a:sym typeface="Evolventa"/>
              </a:rPr>
              <a:t>Leader</a:t>
            </a:r>
            <a:r>
              <a:rPr lang="en-US" sz="5400" dirty="0">
                <a:solidFill>
                  <a:srgbClr val="FFFFFF"/>
                </a:solidFill>
                <a:latin typeface="Evolventa"/>
                <a:ea typeface="Evolventa"/>
                <a:cs typeface="Evolventa"/>
                <a:sym typeface="Evolventa"/>
              </a:rPr>
              <a:t>:  Let us awaken to the sacred in the ordinary, and the holy in the everyday. </a:t>
            </a:r>
          </a:p>
          <a:p>
            <a:pPr algn="l">
              <a:lnSpc>
                <a:spcPts val="6159"/>
              </a:lnSpc>
            </a:pPr>
            <a:endParaRPr lang="en-US" sz="4399" dirty="0">
              <a:solidFill>
                <a:srgbClr val="FFFFFF"/>
              </a:solidFill>
              <a:latin typeface="Evolventa"/>
              <a:ea typeface="Evolventa"/>
              <a:cs typeface="Evolventa"/>
              <a:sym typeface="Evolvent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7805305" h="11290644">
                <a:moveTo>
                  <a:pt x="0" y="0"/>
                </a:moveTo>
                <a:lnTo>
                  <a:pt x="17805305" y="0"/>
                </a:lnTo>
                <a:lnTo>
                  <a:pt x="17805305" y="11290644"/>
                </a:lnTo>
                <a:lnTo>
                  <a:pt x="0" y="1129064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524000" y="2781300"/>
            <a:ext cx="14074056" cy="5987797"/>
            <a:chOff x="0" y="-38100"/>
            <a:chExt cx="3706747" cy="15770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06747" cy="1344434"/>
            </a:xfrm>
            <a:custGeom>
              <a:avLst/>
              <a:gdLst/>
              <a:ahLst/>
              <a:cxnLst/>
              <a:rect l="l" t="t" r="r" b="b"/>
              <a:pathLst>
                <a:path w="3706747" h="1538933">
                  <a:moveTo>
                    <a:pt x="28054" y="0"/>
                  </a:moveTo>
                  <a:lnTo>
                    <a:pt x="3678693" y="0"/>
                  </a:lnTo>
                  <a:cubicBezTo>
                    <a:pt x="3694187" y="0"/>
                    <a:pt x="3706747" y="12560"/>
                    <a:pt x="3706747" y="28054"/>
                  </a:cubicBezTo>
                  <a:lnTo>
                    <a:pt x="3706747" y="1510879"/>
                  </a:lnTo>
                  <a:cubicBezTo>
                    <a:pt x="3706747" y="1526373"/>
                    <a:pt x="3694187" y="1538933"/>
                    <a:pt x="3678693" y="1538933"/>
                  </a:cubicBezTo>
                  <a:lnTo>
                    <a:pt x="28054" y="1538933"/>
                  </a:lnTo>
                  <a:cubicBezTo>
                    <a:pt x="12560" y="1538933"/>
                    <a:pt x="0" y="1526373"/>
                    <a:pt x="0" y="1510879"/>
                  </a:cubicBezTo>
                  <a:lnTo>
                    <a:pt x="0" y="28054"/>
                  </a:lnTo>
                  <a:cubicBezTo>
                    <a:pt x="0" y="12560"/>
                    <a:pt x="12560" y="0"/>
                    <a:pt x="28054" y="0"/>
                  </a:cubicBezTo>
                  <a:close/>
                </a:path>
              </a:pathLst>
            </a:custGeom>
            <a:solidFill>
              <a:srgbClr val="050A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706747" cy="1577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133600" y="3771900"/>
            <a:ext cx="12192000" cy="2385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</a:pPr>
            <a:endParaRPr sz="5400" dirty="0"/>
          </a:p>
          <a:p>
            <a:pPr algn="l">
              <a:lnSpc>
                <a:spcPts val="6159"/>
              </a:lnSpc>
            </a:pPr>
            <a:r>
              <a:rPr lang="en-US" sz="5400" b="1" dirty="0">
                <a:solidFill>
                  <a:srgbClr val="FFFF00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Congregation</a:t>
            </a:r>
            <a:r>
              <a:rPr lang="en-US" sz="5400" b="1" dirty="0">
                <a:solidFill>
                  <a:srgbClr val="FFFFFF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:  Let us respond with awe, reverence and joy.  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4407" y="9490171"/>
            <a:ext cx="2694893" cy="711104"/>
          </a:xfrm>
          <a:custGeom>
            <a:avLst/>
            <a:gdLst/>
            <a:ahLst/>
            <a:cxnLst/>
            <a:rect l="l" t="t" r="r" b="b"/>
            <a:pathLst>
              <a:path w="2694893" h="711104">
                <a:moveTo>
                  <a:pt x="0" y="0"/>
                </a:moveTo>
                <a:lnTo>
                  <a:pt x="2694893" y="0"/>
                </a:lnTo>
                <a:lnTo>
                  <a:pt x="2694893" y="711104"/>
                </a:lnTo>
                <a:lnTo>
                  <a:pt x="0" y="71110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28700" y="1028700"/>
            <a:ext cx="16230600" cy="8229600"/>
          </a:xfrm>
          <a:custGeom>
            <a:avLst/>
            <a:gdLst/>
            <a:ahLst/>
            <a:cxnLst/>
            <a:rect l="l" t="t" r="r" b="b"/>
            <a:pathLst>
              <a:path w="16230600" h="8229600">
                <a:moveTo>
                  <a:pt x="0" y="0"/>
                </a:moveTo>
                <a:lnTo>
                  <a:pt x="16230600" y="0"/>
                </a:lnTo>
                <a:lnTo>
                  <a:pt x="16230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683068" y="2677502"/>
            <a:ext cx="11327855" cy="5581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“If you think of feelings you have when you are awed by something – for example, knowing</a:t>
            </a:r>
          </a:p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that elements in your body trace to exploded stars – I call that a spiritual reaction,</a:t>
            </a:r>
          </a:p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speaking of awe and majesty, where words fail you.”—Neil DeGrasse Tyson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en-US" sz="4500">
              <a:solidFill>
                <a:srgbClr val="FFFFFF"/>
              </a:solidFill>
              <a:latin typeface="Evolve Sans"/>
              <a:ea typeface="Evolve Sans"/>
              <a:cs typeface="Evolve Sans"/>
              <a:sym typeface="Evolve San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28578" y="1028700"/>
            <a:ext cx="16230722" cy="8229600"/>
          </a:xfrm>
          <a:custGeom>
            <a:avLst/>
            <a:gdLst/>
            <a:ahLst/>
            <a:cxnLst/>
            <a:rect l="l" t="t" r="r" b="b"/>
            <a:pathLst>
              <a:path w="16230722" h="8229600">
                <a:moveTo>
                  <a:pt x="0" y="0"/>
                </a:moveTo>
                <a:lnTo>
                  <a:pt x="16230722" y="0"/>
                </a:lnTo>
                <a:lnTo>
                  <a:pt x="1623072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flipH="1">
            <a:off x="1028700" y="1028700"/>
            <a:ext cx="16230600" cy="8229600"/>
          </a:xfrm>
          <a:custGeom>
            <a:avLst/>
            <a:gdLst/>
            <a:ahLst/>
            <a:cxnLst/>
            <a:rect l="l" t="t" r="r" b="b"/>
            <a:pathLst>
              <a:path w="16230600" h="8229600">
                <a:moveTo>
                  <a:pt x="16230600" y="0"/>
                </a:moveTo>
                <a:lnTo>
                  <a:pt x="0" y="0"/>
                </a:lnTo>
                <a:lnTo>
                  <a:pt x="0" y="8229600"/>
                </a:lnTo>
                <a:lnTo>
                  <a:pt x="16230600" y="8229600"/>
                </a:lnTo>
                <a:lnTo>
                  <a:pt x="1623060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962400" y="9413971"/>
            <a:ext cx="9020874" cy="706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879"/>
              </a:lnSpc>
              <a:spcBef>
                <a:spcPct val="0"/>
              </a:spcBef>
            </a:pPr>
            <a:r>
              <a:rPr lang="en-US" sz="4199" b="1" u="none" strike="noStrike" dirty="0">
                <a:solidFill>
                  <a:srgbClr val="FFFFFF"/>
                </a:solidFill>
                <a:latin typeface="Della Respira"/>
                <a:ea typeface="Della Respira"/>
                <a:cs typeface="Della Respira"/>
                <a:sym typeface="Della Respira"/>
              </a:rPr>
              <a:t>Spiritual Practice of AWE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08259" y="1504950"/>
            <a:ext cx="10618735" cy="7208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dirty="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“If you think of feelings you have when you are awed by something 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dirty="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– for example, knowing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dirty="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that elements in your body trace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dirty="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to exploded stars –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dirty="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 I call that a spiritual reaction,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dirty="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speaking of awe and majesty,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dirty="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where words fail you.”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dirty="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—Neil deGrasse Tyson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4407" y="9490171"/>
            <a:ext cx="2694893" cy="711104"/>
          </a:xfrm>
          <a:custGeom>
            <a:avLst/>
            <a:gdLst/>
            <a:ahLst/>
            <a:cxnLst/>
            <a:rect l="l" t="t" r="r" b="b"/>
            <a:pathLst>
              <a:path w="2694893" h="711104">
                <a:moveTo>
                  <a:pt x="0" y="0"/>
                </a:moveTo>
                <a:lnTo>
                  <a:pt x="2694893" y="0"/>
                </a:lnTo>
                <a:lnTo>
                  <a:pt x="2694893" y="711104"/>
                </a:lnTo>
                <a:lnTo>
                  <a:pt x="0" y="71110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28700" y="1028700"/>
            <a:ext cx="16230600" cy="8229600"/>
          </a:xfrm>
          <a:custGeom>
            <a:avLst/>
            <a:gdLst/>
            <a:ahLst/>
            <a:cxnLst/>
            <a:rect l="l" t="t" r="r" b="b"/>
            <a:pathLst>
              <a:path w="16230600" h="8229600">
                <a:moveTo>
                  <a:pt x="0" y="0"/>
                </a:moveTo>
                <a:lnTo>
                  <a:pt x="16230600" y="0"/>
                </a:lnTo>
                <a:lnTo>
                  <a:pt x="16230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683068" y="2677502"/>
            <a:ext cx="11327855" cy="5581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“If you think of feelings you have when you are awed by something – for example, knowing</a:t>
            </a:r>
          </a:p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that elements in your body trace to exploded stars – I call that a spiritual reaction,</a:t>
            </a:r>
          </a:p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speaking of awe and majesty, where words fail you.”—Neil DeGrasse Tyson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en-US" sz="4500">
              <a:solidFill>
                <a:srgbClr val="FFFFFF"/>
              </a:solidFill>
              <a:latin typeface="Evolve Sans"/>
              <a:ea typeface="Evolve Sans"/>
              <a:cs typeface="Evolve Sans"/>
              <a:sym typeface="Evolve San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28578" y="1028700"/>
            <a:ext cx="16230722" cy="8229600"/>
          </a:xfrm>
          <a:custGeom>
            <a:avLst/>
            <a:gdLst/>
            <a:ahLst/>
            <a:cxnLst/>
            <a:rect l="l" t="t" r="r" b="b"/>
            <a:pathLst>
              <a:path w="16230722" h="8229600">
                <a:moveTo>
                  <a:pt x="0" y="0"/>
                </a:moveTo>
                <a:lnTo>
                  <a:pt x="16230722" y="0"/>
                </a:lnTo>
                <a:lnTo>
                  <a:pt x="1623072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9963939" y="1600200"/>
            <a:ext cx="6651521" cy="6908800"/>
          </a:xfrm>
          <a:custGeom>
            <a:avLst/>
            <a:gdLst/>
            <a:ahLst/>
            <a:cxnLst/>
            <a:rect l="l" t="t" r="r" b="b"/>
            <a:pathLst>
              <a:path w="6651521" h="6908800">
                <a:moveTo>
                  <a:pt x="0" y="0"/>
                </a:moveTo>
                <a:lnTo>
                  <a:pt x="6651521" y="0"/>
                </a:lnTo>
                <a:lnTo>
                  <a:pt x="6651521" y="6908800"/>
                </a:lnTo>
                <a:lnTo>
                  <a:pt x="0" y="69088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4940131" y="9404446"/>
            <a:ext cx="6411387" cy="738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>
                <a:solidFill>
                  <a:srgbClr val="FFFFFF"/>
                </a:solidFill>
                <a:latin typeface="Della Respira"/>
                <a:ea typeface="Della Respira"/>
                <a:cs typeface="Della Respira"/>
                <a:sym typeface="Della Respira"/>
              </a:rPr>
              <a:t>Spiritual Practice of AWE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03339" y="1504950"/>
            <a:ext cx="7340600" cy="7181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As a species, we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are prone to attending to that which we dread and fear. 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It helped keep us alive. 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But now the frequency of bad news is off the charts and it isn’t keeping us alive, rather it is quietly draining the life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right out of us.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4407" y="9490171"/>
            <a:ext cx="2694893" cy="711104"/>
          </a:xfrm>
          <a:custGeom>
            <a:avLst/>
            <a:gdLst/>
            <a:ahLst/>
            <a:cxnLst/>
            <a:rect l="l" t="t" r="r" b="b"/>
            <a:pathLst>
              <a:path w="2694893" h="711104">
                <a:moveTo>
                  <a:pt x="0" y="0"/>
                </a:moveTo>
                <a:lnTo>
                  <a:pt x="2694893" y="0"/>
                </a:lnTo>
                <a:lnTo>
                  <a:pt x="2694893" y="711104"/>
                </a:lnTo>
                <a:lnTo>
                  <a:pt x="0" y="71110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28700" y="1028700"/>
            <a:ext cx="16230600" cy="8229600"/>
          </a:xfrm>
          <a:custGeom>
            <a:avLst/>
            <a:gdLst/>
            <a:ahLst/>
            <a:cxnLst/>
            <a:rect l="l" t="t" r="r" b="b"/>
            <a:pathLst>
              <a:path w="16230600" h="8229600">
                <a:moveTo>
                  <a:pt x="0" y="0"/>
                </a:moveTo>
                <a:lnTo>
                  <a:pt x="16230600" y="0"/>
                </a:lnTo>
                <a:lnTo>
                  <a:pt x="16230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683068" y="2677502"/>
            <a:ext cx="11327855" cy="5581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“If you think of feelings you have when you are awed by something – for example, knowing</a:t>
            </a:r>
          </a:p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that elements in your body trace to exploded stars – I call that a spiritual reaction,</a:t>
            </a:r>
          </a:p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speaking of awe and majesty, where words fail you.”—Neil DeGrasse Tyson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en-US" sz="4500">
              <a:solidFill>
                <a:srgbClr val="FFFFFF"/>
              </a:solidFill>
              <a:latin typeface="Evolve Sans"/>
              <a:ea typeface="Evolve Sans"/>
              <a:cs typeface="Evolve Sans"/>
              <a:sym typeface="Evolve San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28578" y="1028700"/>
            <a:ext cx="16230722" cy="8229600"/>
          </a:xfrm>
          <a:custGeom>
            <a:avLst/>
            <a:gdLst/>
            <a:ahLst/>
            <a:cxnLst/>
            <a:rect l="l" t="t" r="r" b="b"/>
            <a:pathLst>
              <a:path w="16230722" h="8229600">
                <a:moveTo>
                  <a:pt x="0" y="0"/>
                </a:moveTo>
                <a:lnTo>
                  <a:pt x="16230722" y="0"/>
                </a:lnTo>
                <a:lnTo>
                  <a:pt x="1623072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878031" y="2000250"/>
            <a:ext cx="8055256" cy="6286500"/>
          </a:xfrm>
          <a:custGeom>
            <a:avLst/>
            <a:gdLst/>
            <a:ahLst/>
            <a:cxnLst/>
            <a:rect l="l" t="t" r="r" b="b"/>
            <a:pathLst>
              <a:path w="8055256" h="6286500">
                <a:moveTo>
                  <a:pt x="0" y="0"/>
                </a:moveTo>
                <a:lnTo>
                  <a:pt x="8055256" y="0"/>
                </a:lnTo>
                <a:lnTo>
                  <a:pt x="8055256" y="6286500"/>
                </a:lnTo>
                <a:lnTo>
                  <a:pt x="0" y="62865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5616403" y="9288828"/>
            <a:ext cx="6395598" cy="706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US" sz="4199">
                <a:solidFill>
                  <a:srgbClr val="FFFFFF"/>
                </a:solidFill>
                <a:latin typeface="Della Respira"/>
                <a:ea typeface="Della Respira"/>
                <a:cs typeface="Della Respira"/>
                <a:sym typeface="Della Respira"/>
              </a:rPr>
              <a:t>Spiritual Practice of AWE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490200" y="1905000"/>
            <a:ext cx="6019800" cy="6400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dirty="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The  spiritual practice of awe invites us to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dirty="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heighten our connection to that which is bigger than us, remind us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dirty="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that we are not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dirty="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alone, and offer us respite and resilience.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4407" y="9490171"/>
            <a:ext cx="2694893" cy="711104"/>
          </a:xfrm>
          <a:custGeom>
            <a:avLst/>
            <a:gdLst/>
            <a:ahLst/>
            <a:cxnLst/>
            <a:rect l="l" t="t" r="r" b="b"/>
            <a:pathLst>
              <a:path w="2694893" h="711104">
                <a:moveTo>
                  <a:pt x="0" y="0"/>
                </a:moveTo>
                <a:lnTo>
                  <a:pt x="2694893" y="0"/>
                </a:lnTo>
                <a:lnTo>
                  <a:pt x="2694893" y="711104"/>
                </a:lnTo>
                <a:lnTo>
                  <a:pt x="0" y="71110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28700" y="1028700"/>
            <a:ext cx="16230600" cy="8229600"/>
          </a:xfrm>
          <a:custGeom>
            <a:avLst/>
            <a:gdLst/>
            <a:ahLst/>
            <a:cxnLst/>
            <a:rect l="l" t="t" r="r" b="b"/>
            <a:pathLst>
              <a:path w="16230600" h="8229600">
                <a:moveTo>
                  <a:pt x="0" y="0"/>
                </a:moveTo>
                <a:lnTo>
                  <a:pt x="16230600" y="0"/>
                </a:lnTo>
                <a:lnTo>
                  <a:pt x="16230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683068" y="2677502"/>
            <a:ext cx="11327855" cy="5581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“If you think of feelings you have when you are awed by something – for example, knowing</a:t>
            </a:r>
          </a:p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that elements in your body trace to exploded stars – I call that a spiritual reaction,</a:t>
            </a:r>
          </a:p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speaking of awe and majesty, where words fail you.”—Neil DeGrasse Tyson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en-US" sz="4500">
              <a:solidFill>
                <a:srgbClr val="FFFFFF"/>
              </a:solidFill>
              <a:latin typeface="Evolve Sans"/>
              <a:ea typeface="Evolve Sans"/>
              <a:cs typeface="Evolve Sans"/>
              <a:sym typeface="Evolve San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28578" y="1028700"/>
            <a:ext cx="16230722" cy="8229600"/>
          </a:xfrm>
          <a:custGeom>
            <a:avLst/>
            <a:gdLst/>
            <a:ahLst/>
            <a:cxnLst/>
            <a:rect l="l" t="t" r="r" b="b"/>
            <a:pathLst>
              <a:path w="16230722" h="8229600">
                <a:moveTo>
                  <a:pt x="0" y="0"/>
                </a:moveTo>
                <a:lnTo>
                  <a:pt x="16230722" y="0"/>
                </a:lnTo>
                <a:lnTo>
                  <a:pt x="1623072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2697409" y="2400300"/>
            <a:ext cx="5946918" cy="5519027"/>
          </a:xfrm>
          <a:custGeom>
            <a:avLst/>
            <a:gdLst/>
            <a:ahLst/>
            <a:cxnLst/>
            <a:rect l="l" t="t" r="r" b="b"/>
            <a:pathLst>
              <a:path w="5946918" h="5519027">
                <a:moveTo>
                  <a:pt x="0" y="0"/>
                </a:moveTo>
                <a:lnTo>
                  <a:pt x="5946918" y="0"/>
                </a:lnTo>
                <a:lnTo>
                  <a:pt x="5946918" y="5519027"/>
                </a:lnTo>
                <a:lnTo>
                  <a:pt x="0" y="551902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129130" y="9182100"/>
            <a:ext cx="6029740" cy="706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US" sz="4199">
                <a:solidFill>
                  <a:srgbClr val="FFFFFF"/>
                </a:solidFill>
                <a:latin typeface="Della Respira"/>
                <a:ea typeface="Della Respira"/>
                <a:cs typeface="Della Respira"/>
                <a:sym typeface="Della Respira"/>
              </a:rPr>
              <a:t>Spiritual Practice of Awe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561854" y="2305050"/>
            <a:ext cx="6350000" cy="6400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dirty="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We might consider a spiritual practice of cultivating a state of awe about the lives we’ve been given 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dirty="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and revel in the sheer miracles of life that surround us.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4407" y="9490171"/>
            <a:ext cx="2694893" cy="711104"/>
          </a:xfrm>
          <a:custGeom>
            <a:avLst/>
            <a:gdLst/>
            <a:ahLst/>
            <a:cxnLst/>
            <a:rect l="l" t="t" r="r" b="b"/>
            <a:pathLst>
              <a:path w="2694893" h="711104">
                <a:moveTo>
                  <a:pt x="0" y="0"/>
                </a:moveTo>
                <a:lnTo>
                  <a:pt x="2694893" y="0"/>
                </a:lnTo>
                <a:lnTo>
                  <a:pt x="2694893" y="711104"/>
                </a:lnTo>
                <a:lnTo>
                  <a:pt x="0" y="71110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28700" y="1028700"/>
            <a:ext cx="16230600" cy="8229600"/>
          </a:xfrm>
          <a:custGeom>
            <a:avLst/>
            <a:gdLst/>
            <a:ahLst/>
            <a:cxnLst/>
            <a:rect l="l" t="t" r="r" b="b"/>
            <a:pathLst>
              <a:path w="16230600" h="8229600">
                <a:moveTo>
                  <a:pt x="0" y="0"/>
                </a:moveTo>
                <a:lnTo>
                  <a:pt x="16230600" y="0"/>
                </a:lnTo>
                <a:lnTo>
                  <a:pt x="16230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683068" y="2677502"/>
            <a:ext cx="11327855" cy="5581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“If you think of feelings you have when you are awed by something – for example, knowing</a:t>
            </a:r>
          </a:p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that elements in your body trace to exploded stars – I call that a spiritual reaction,</a:t>
            </a:r>
          </a:p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speaking of awe and majesty, where words fail you.”—Neil DeGrasse Tyson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en-US" sz="4500">
              <a:solidFill>
                <a:srgbClr val="FFFFFF"/>
              </a:solidFill>
              <a:latin typeface="Evolve Sans"/>
              <a:ea typeface="Evolve Sans"/>
              <a:cs typeface="Evolve Sans"/>
              <a:sym typeface="Evolve San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28578" y="1028700"/>
            <a:ext cx="16230722" cy="8229600"/>
          </a:xfrm>
          <a:custGeom>
            <a:avLst/>
            <a:gdLst/>
            <a:ahLst/>
            <a:cxnLst/>
            <a:rect l="l" t="t" r="r" b="b"/>
            <a:pathLst>
              <a:path w="16230722" h="8229600">
                <a:moveTo>
                  <a:pt x="0" y="0"/>
                </a:moveTo>
                <a:lnTo>
                  <a:pt x="16230722" y="0"/>
                </a:lnTo>
                <a:lnTo>
                  <a:pt x="1623072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9903995" y="1972652"/>
            <a:ext cx="6620256" cy="6286500"/>
          </a:xfrm>
          <a:custGeom>
            <a:avLst/>
            <a:gdLst/>
            <a:ahLst/>
            <a:cxnLst/>
            <a:rect l="l" t="t" r="r" b="b"/>
            <a:pathLst>
              <a:path w="6620256" h="6286500">
                <a:moveTo>
                  <a:pt x="0" y="0"/>
                </a:moveTo>
                <a:lnTo>
                  <a:pt x="6620256" y="0"/>
                </a:lnTo>
                <a:lnTo>
                  <a:pt x="6620256" y="6286500"/>
                </a:lnTo>
                <a:lnTo>
                  <a:pt x="0" y="62865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961688" y="9288828"/>
            <a:ext cx="6262300" cy="706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US" sz="4199">
                <a:solidFill>
                  <a:srgbClr val="FFFFFF"/>
                </a:solidFill>
                <a:latin typeface="Della Respira"/>
                <a:ea typeface="Della Respira"/>
                <a:cs typeface="Della Respira"/>
                <a:sym typeface="Della Respira"/>
              </a:rPr>
              <a:t>Spiritual Practice of AWE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83068" y="1877402"/>
            <a:ext cx="7747000" cy="638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Researchers who study wellbeing know that 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when we cultivate elements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 that deepen our awe of life,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our appreciation for others,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our dedication to the good,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we live longer, more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FFFFFF"/>
                </a:solidFill>
                <a:latin typeface="Evolve Sans"/>
                <a:ea typeface="Evolve Sans"/>
                <a:cs typeface="Evolve Sans"/>
                <a:sym typeface="Evolve Sans"/>
              </a:rPr>
              <a:t>purposeful and more joyful lives.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58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470437" y="1910290"/>
            <a:ext cx="15788863" cy="7644465"/>
            <a:chOff x="0" y="0"/>
            <a:chExt cx="4158384" cy="201335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58384" cy="2013357"/>
            </a:xfrm>
            <a:custGeom>
              <a:avLst/>
              <a:gdLst/>
              <a:ahLst/>
              <a:cxnLst/>
              <a:rect l="l" t="t" r="r" b="b"/>
              <a:pathLst>
                <a:path w="4158384" h="2013357">
                  <a:moveTo>
                    <a:pt x="25007" y="0"/>
                  </a:moveTo>
                  <a:lnTo>
                    <a:pt x="4133376" y="0"/>
                  </a:lnTo>
                  <a:cubicBezTo>
                    <a:pt x="4147188" y="0"/>
                    <a:pt x="4158384" y="11196"/>
                    <a:pt x="4158384" y="25007"/>
                  </a:cubicBezTo>
                  <a:lnTo>
                    <a:pt x="4158384" y="1988350"/>
                  </a:lnTo>
                  <a:cubicBezTo>
                    <a:pt x="4158384" y="1994982"/>
                    <a:pt x="4155749" y="2001343"/>
                    <a:pt x="4151059" y="2006033"/>
                  </a:cubicBezTo>
                  <a:cubicBezTo>
                    <a:pt x="4146369" y="2010722"/>
                    <a:pt x="4140009" y="2013357"/>
                    <a:pt x="4133376" y="2013357"/>
                  </a:cubicBezTo>
                  <a:lnTo>
                    <a:pt x="25007" y="2013357"/>
                  </a:lnTo>
                  <a:cubicBezTo>
                    <a:pt x="18375" y="2013357"/>
                    <a:pt x="12014" y="2010722"/>
                    <a:pt x="7324" y="2006033"/>
                  </a:cubicBezTo>
                  <a:cubicBezTo>
                    <a:pt x="2635" y="2001343"/>
                    <a:pt x="0" y="1994982"/>
                    <a:pt x="0" y="1988350"/>
                  </a:cubicBezTo>
                  <a:lnTo>
                    <a:pt x="0" y="25007"/>
                  </a:lnTo>
                  <a:cubicBezTo>
                    <a:pt x="0" y="18375"/>
                    <a:pt x="2635" y="12014"/>
                    <a:pt x="7324" y="7324"/>
                  </a:cubicBezTo>
                  <a:cubicBezTo>
                    <a:pt x="12014" y="2635"/>
                    <a:pt x="18375" y="0"/>
                    <a:pt x="25007" y="0"/>
                  </a:cubicBezTo>
                  <a:close/>
                </a:path>
              </a:pathLst>
            </a:custGeom>
            <a:solidFill>
              <a:srgbClr val="050A3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58384" cy="2051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2749136" y="3148984"/>
            <a:ext cx="6890264" cy="5174853"/>
          </a:xfrm>
          <a:custGeom>
            <a:avLst/>
            <a:gdLst/>
            <a:ahLst/>
            <a:cxnLst/>
            <a:rect l="l" t="t" r="r" b="b"/>
            <a:pathLst>
              <a:path w="6890264" h="5174853">
                <a:moveTo>
                  <a:pt x="0" y="0"/>
                </a:moveTo>
                <a:lnTo>
                  <a:pt x="6890264" y="0"/>
                </a:lnTo>
                <a:lnTo>
                  <a:pt x="6890264" y="5174853"/>
                </a:lnTo>
                <a:lnTo>
                  <a:pt x="0" y="517485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395B44-090B-F832-AA24-B365DFCC82F5}"/>
              </a:ext>
            </a:extLst>
          </p:cNvPr>
          <p:cNvSpPr txBox="1"/>
          <p:nvPr/>
        </p:nvSpPr>
        <p:spPr>
          <a:xfrm>
            <a:off x="10252295" y="4076700"/>
            <a:ext cx="64543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77E02-19DA-420B-6A6A-7338B95DC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DC0F5F1-321C-DD27-50D5-82F0C86099E5}"/>
              </a:ext>
            </a:extLst>
          </p:cNvPr>
          <p:cNvSpPr/>
          <p:nvPr/>
        </p:nvSpPr>
        <p:spPr>
          <a:xfrm>
            <a:off x="-24810" y="0"/>
            <a:ext cx="1831280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F0427E3-1FDB-4795-6E82-33C9D558AF0B}"/>
              </a:ext>
            </a:extLst>
          </p:cNvPr>
          <p:cNvGrpSpPr/>
          <p:nvPr/>
        </p:nvGrpSpPr>
        <p:grpSpPr>
          <a:xfrm>
            <a:off x="1752600" y="1099485"/>
            <a:ext cx="15707263" cy="7644465"/>
            <a:chOff x="0" y="0"/>
            <a:chExt cx="4136892" cy="2013357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6F83F7E-F78E-AF70-0BBA-15821AF76DC6}"/>
                </a:ext>
              </a:extLst>
            </p:cNvPr>
            <p:cNvSpPr/>
            <p:nvPr/>
          </p:nvSpPr>
          <p:spPr>
            <a:xfrm>
              <a:off x="0" y="0"/>
              <a:ext cx="4136892" cy="2013357"/>
            </a:xfrm>
            <a:custGeom>
              <a:avLst/>
              <a:gdLst/>
              <a:ahLst/>
              <a:cxnLst/>
              <a:rect l="l" t="t" r="r" b="b"/>
              <a:pathLst>
                <a:path w="4136892" h="2013357">
                  <a:moveTo>
                    <a:pt x="25137" y="0"/>
                  </a:moveTo>
                  <a:lnTo>
                    <a:pt x="4111755" y="0"/>
                  </a:lnTo>
                  <a:cubicBezTo>
                    <a:pt x="4118422" y="0"/>
                    <a:pt x="4124816" y="2648"/>
                    <a:pt x="4129530" y="7363"/>
                  </a:cubicBezTo>
                  <a:cubicBezTo>
                    <a:pt x="4134244" y="12077"/>
                    <a:pt x="4136892" y="18470"/>
                    <a:pt x="4136892" y="25137"/>
                  </a:cubicBezTo>
                  <a:lnTo>
                    <a:pt x="4136892" y="1988220"/>
                  </a:lnTo>
                  <a:cubicBezTo>
                    <a:pt x="4136892" y="1994887"/>
                    <a:pt x="4134244" y="2001280"/>
                    <a:pt x="4129530" y="2005995"/>
                  </a:cubicBezTo>
                  <a:cubicBezTo>
                    <a:pt x="4124816" y="2010709"/>
                    <a:pt x="4118422" y="2013357"/>
                    <a:pt x="4111755" y="2013357"/>
                  </a:cubicBezTo>
                  <a:lnTo>
                    <a:pt x="25137" y="2013357"/>
                  </a:lnTo>
                  <a:cubicBezTo>
                    <a:pt x="18470" y="2013357"/>
                    <a:pt x="12077" y="2010709"/>
                    <a:pt x="7363" y="2005995"/>
                  </a:cubicBezTo>
                  <a:cubicBezTo>
                    <a:pt x="2648" y="2001280"/>
                    <a:pt x="0" y="1994887"/>
                    <a:pt x="0" y="1988220"/>
                  </a:cubicBezTo>
                  <a:lnTo>
                    <a:pt x="0" y="25137"/>
                  </a:lnTo>
                  <a:cubicBezTo>
                    <a:pt x="0" y="18470"/>
                    <a:pt x="2648" y="12077"/>
                    <a:pt x="7363" y="7363"/>
                  </a:cubicBezTo>
                  <a:cubicBezTo>
                    <a:pt x="12077" y="2648"/>
                    <a:pt x="18470" y="0"/>
                    <a:pt x="25137" y="0"/>
                  </a:cubicBezTo>
                  <a:close/>
                </a:path>
              </a:pathLst>
            </a:custGeom>
            <a:solidFill>
              <a:srgbClr val="050A3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0B5C679-3129-EF85-9426-EC546ADCF68E}"/>
                </a:ext>
              </a:extLst>
            </p:cNvPr>
            <p:cNvSpPr txBox="1"/>
            <p:nvPr/>
          </p:nvSpPr>
          <p:spPr>
            <a:xfrm>
              <a:off x="0" y="-38100"/>
              <a:ext cx="4136892" cy="2051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7" name="Picture 6" descr="A tree and stars in the sky&#10;&#10;AI-generated content may be incorrect.">
            <a:extLst>
              <a:ext uri="{FF2B5EF4-FFF2-40B4-BE49-F238E27FC236}">
                <a16:creationId xmlns:a16="http://schemas.microsoft.com/office/drawing/2014/main" id="{4F04B225-70A5-DDE7-87B7-B3F6F5A0FEF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4600" y="3179267"/>
            <a:ext cx="5943600" cy="554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0899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DEFAE-5DCE-5721-777F-3FD774053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7C96EF8-49DA-810D-855A-12E5CD3E0F55}"/>
              </a:ext>
            </a:extLst>
          </p:cNvPr>
          <p:cNvSpPr/>
          <p:nvPr/>
        </p:nvSpPr>
        <p:spPr>
          <a:xfrm>
            <a:off x="7088" y="2569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00FD0AD-C255-C041-1163-65AF02167275}"/>
              </a:ext>
            </a:extLst>
          </p:cNvPr>
          <p:cNvGrpSpPr/>
          <p:nvPr/>
        </p:nvGrpSpPr>
        <p:grpSpPr>
          <a:xfrm>
            <a:off x="1470437" y="1910290"/>
            <a:ext cx="15788863" cy="7644465"/>
            <a:chOff x="0" y="0"/>
            <a:chExt cx="4158384" cy="2013357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4032379-60FD-33D9-AED5-22F1CE07017F}"/>
                </a:ext>
              </a:extLst>
            </p:cNvPr>
            <p:cNvSpPr/>
            <p:nvPr/>
          </p:nvSpPr>
          <p:spPr>
            <a:xfrm>
              <a:off x="0" y="0"/>
              <a:ext cx="4158384" cy="2013357"/>
            </a:xfrm>
            <a:custGeom>
              <a:avLst/>
              <a:gdLst/>
              <a:ahLst/>
              <a:cxnLst/>
              <a:rect l="l" t="t" r="r" b="b"/>
              <a:pathLst>
                <a:path w="4158384" h="2013357">
                  <a:moveTo>
                    <a:pt x="25007" y="0"/>
                  </a:moveTo>
                  <a:lnTo>
                    <a:pt x="4133376" y="0"/>
                  </a:lnTo>
                  <a:cubicBezTo>
                    <a:pt x="4147188" y="0"/>
                    <a:pt x="4158384" y="11196"/>
                    <a:pt x="4158384" y="25007"/>
                  </a:cubicBezTo>
                  <a:lnTo>
                    <a:pt x="4158384" y="1988350"/>
                  </a:lnTo>
                  <a:cubicBezTo>
                    <a:pt x="4158384" y="1994982"/>
                    <a:pt x="4155749" y="2001343"/>
                    <a:pt x="4151059" y="2006033"/>
                  </a:cubicBezTo>
                  <a:cubicBezTo>
                    <a:pt x="4146369" y="2010722"/>
                    <a:pt x="4140009" y="2013357"/>
                    <a:pt x="4133376" y="2013357"/>
                  </a:cubicBezTo>
                  <a:lnTo>
                    <a:pt x="25007" y="2013357"/>
                  </a:lnTo>
                  <a:cubicBezTo>
                    <a:pt x="18375" y="2013357"/>
                    <a:pt x="12014" y="2010722"/>
                    <a:pt x="7324" y="2006033"/>
                  </a:cubicBezTo>
                  <a:cubicBezTo>
                    <a:pt x="2635" y="2001343"/>
                    <a:pt x="0" y="1994982"/>
                    <a:pt x="0" y="1988350"/>
                  </a:cubicBezTo>
                  <a:lnTo>
                    <a:pt x="0" y="25007"/>
                  </a:lnTo>
                  <a:cubicBezTo>
                    <a:pt x="0" y="18375"/>
                    <a:pt x="2635" y="12014"/>
                    <a:pt x="7324" y="7324"/>
                  </a:cubicBezTo>
                  <a:cubicBezTo>
                    <a:pt x="12014" y="2635"/>
                    <a:pt x="18375" y="0"/>
                    <a:pt x="25007" y="0"/>
                  </a:cubicBezTo>
                  <a:close/>
                </a:path>
              </a:pathLst>
            </a:custGeom>
            <a:solidFill>
              <a:srgbClr val="050A3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BC4D256-ACB0-C144-C1E9-54A91F4A3530}"/>
                </a:ext>
              </a:extLst>
            </p:cNvPr>
            <p:cNvSpPr txBox="1"/>
            <p:nvPr/>
          </p:nvSpPr>
          <p:spPr>
            <a:xfrm>
              <a:off x="0" y="-38100"/>
              <a:ext cx="4158384" cy="2051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9" name="Picture 8" descr="Earth from the moon with the earth in the background&#10;&#10;AI-generated content may be incorrect.">
            <a:extLst>
              <a:ext uri="{FF2B5EF4-FFF2-40B4-BE49-F238E27FC236}">
                <a16:creationId xmlns:a16="http://schemas.microsoft.com/office/drawing/2014/main" id="{0CE5F4D3-2795-4D8A-9B4D-50B7E50199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3172" y="3031292"/>
            <a:ext cx="70104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3167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95728C-54AB-B406-A4DD-73528E2E11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/>
          </a:stretch>
        </p:blipFill>
        <p:spPr>
          <a:xfrm>
            <a:off x="30" y="6090"/>
            <a:ext cx="18287970" cy="102839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2493C6-A56F-4944-BE61-30B172954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15" y="5455204"/>
            <a:ext cx="13277685" cy="4583747"/>
          </a:xfrm>
        </p:spPr>
        <p:txBody>
          <a:bodyPr vert="horz" lIns="137160" tIns="68580" rIns="137160" bIns="68580" rtlCol="0" anchor="b">
            <a:no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Spirit of life, come unto me. </a:t>
            </a:r>
            <a:br>
              <a:rPr lang="en-US" sz="5400" dirty="0">
                <a:solidFill>
                  <a:schemeClr val="bg1"/>
                </a:solidFill>
              </a:rPr>
            </a:br>
            <a:r>
              <a:rPr lang="en-US" sz="5400" dirty="0">
                <a:solidFill>
                  <a:schemeClr val="bg1"/>
                </a:solidFill>
              </a:rPr>
              <a:t>Sing in my heart all the stirrings of compassion. </a:t>
            </a:r>
            <a:br>
              <a:rPr lang="en-US" sz="5400" dirty="0">
                <a:solidFill>
                  <a:schemeClr val="bg1"/>
                </a:solidFill>
              </a:rPr>
            </a:br>
            <a:br>
              <a:rPr lang="en-US" sz="5400" dirty="0">
                <a:solidFill>
                  <a:schemeClr val="bg1"/>
                </a:solidFill>
              </a:rPr>
            </a:br>
            <a:r>
              <a:rPr lang="en-US" sz="5400" dirty="0">
                <a:solidFill>
                  <a:schemeClr val="bg1"/>
                </a:solidFill>
              </a:rPr>
              <a:t>Blow in the wind, rise in the sea; move in the hand, giving life the shape of justice. </a:t>
            </a:r>
            <a:br>
              <a:rPr lang="en-US" sz="5400" dirty="0">
                <a:solidFill>
                  <a:schemeClr val="bg1"/>
                </a:solidFill>
              </a:rPr>
            </a:br>
            <a:br>
              <a:rPr lang="en-US" sz="5400" dirty="0">
                <a:solidFill>
                  <a:schemeClr val="bg1"/>
                </a:solidFill>
              </a:rPr>
            </a:br>
            <a:r>
              <a:rPr lang="en-US" sz="5400" dirty="0">
                <a:solidFill>
                  <a:schemeClr val="bg1"/>
                </a:solidFill>
              </a:rPr>
              <a:t>ROOTS hold me close. Wings set me free.</a:t>
            </a:r>
            <a:br>
              <a:rPr lang="en-US" sz="5400" dirty="0">
                <a:solidFill>
                  <a:schemeClr val="bg1"/>
                </a:solidFill>
              </a:rPr>
            </a:br>
            <a:r>
              <a:rPr lang="en-US" sz="5400" dirty="0">
                <a:solidFill>
                  <a:schemeClr val="bg1"/>
                </a:solidFill>
              </a:rPr>
              <a:t> </a:t>
            </a:r>
            <a:br>
              <a:rPr lang="en-US" sz="5400" dirty="0">
                <a:solidFill>
                  <a:schemeClr val="bg1"/>
                </a:solidFill>
              </a:rPr>
            </a:br>
            <a:r>
              <a:rPr lang="en-US" sz="5400" dirty="0">
                <a:solidFill>
                  <a:schemeClr val="bg1"/>
                </a:solidFill>
              </a:rPr>
              <a:t>SPIRIT of Life, come to me, come to me.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7324E-8ECD-480B-67BD-D641BF527E00}"/>
              </a:ext>
            </a:extLst>
          </p:cNvPr>
          <p:cNvSpPr txBox="1"/>
          <p:nvPr/>
        </p:nvSpPr>
        <p:spPr>
          <a:xfrm>
            <a:off x="2761119" y="248051"/>
            <a:ext cx="10798389" cy="1804748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/>
          <a:p>
            <a:pPr algn="ctr" defTabSz="1371600">
              <a:lnSpc>
                <a:spcPct val="120000"/>
              </a:lnSpc>
              <a:spcBef>
                <a:spcPts val="1500"/>
              </a:spcBef>
            </a:pPr>
            <a:endParaRPr lang="en-US" sz="3600" b="1" dirty="0">
              <a:effectLst>
                <a:outerShdw blurRad="50800" dist="38100" dir="2700000" algn="tl" rotWithShape="0">
                  <a:srgbClr val="000000">
                    <a:alpha val="48000"/>
                  </a:srgbClr>
                </a:outerShd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87CE3D-C8D3-DD14-CC32-A30316339F46}"/>
              </a:ext>
            </a:extLst>
          </p:cNvPr>
          <p:cNvSpPr txBox="1"/>
          <p:nvPr/>
        </p:nvSpPr>
        <p:spPr>
          <a:xfrm>
            <a:off x="15105719" y="9986918"/>
            <a:ext cx="3182281" cy="253916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900"/>
              </a:spcAft>
            </a:pPr>
            <a:r>
              <a:rPr lang="en-US" sz="1050">
                <a:solidFill>
                  <a:srgbClr val="FFFFFF"/>
                </a:solidFill>
                <a:hlinkClick r:id="rId3" tooltip="https://www.flickr.com/photos/noaaphotolib/2732796537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1050">
                <a:solidFill>
                  <a:srgbClr val="FFFFFF"/>
                </a:solidFill>
              </a:rPr>
              <a:t> by Unknown Author is licensed under </a:t>
            </a:r>
            <a:r>
              <a:rPr lang="en-US" sz="105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10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02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A69209-DB08-D1A9-1330-AFF17E0AA6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/>
          </a:stretch>
        </p:blipFill>
        <p:spPr>
          <a:xfrm>
            <a:off x="266987" y="6091"/>
            <a:ext cx="18012452" cy="101290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00F444-747C-5544-A8DA-AD5043B88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95300"/>
            <a:ext cx="13502193" cy="7338465"/>
          </a:xfrm>
        </p:spPr>
        <p:txBody>
          <a:bodyPr vert="horz" lIns="137160" tIns="68580" rIns="137160" bIns="68580" rtlCol="0" anchor="b">
            <a:normAutofit fontScale="90000"/>
          </a:bodyPr>
          <a:lstStyle/>
          <a:p>
            <a:pPr algn="l"/>
            <a:r>
              <a:rPr lang="en-US" sz="6600" dirty="0"/>
              <a:t>Fuente de-amor, </a:t>
            </a:r>
            <a:br>
              <a:rPr lang="en-US" sz="6600" dirty="0"/>
            </a:br>
            <a:br>
              <a:rPr lang="en-US" sz="6600" dirty="0">
                <a:solidFill>
                  <a:schemeClr val="bg1"/>
                </a:solidFill>
              </a:rPr>
            </a:br>
            <a:r>
              <a:rPr lang="en-US" sz="6600" dirty="0">
                <a:solidFill>
                  <a:schemeClr val="bg1"/>
                </a:solidFill>
              </a:rPr>
              <a:t>Ven </a:t>
            </a:r>
            <a:r>
              <a:rPr lang="en-US" sz="6600" dirty="0" err="1">
                <a:solidFill>
                  <a:schemeClr val="bg1"/>
                </a:solidFill>
              </a:rPr>
              <a:t>hacia</a:t>
            </a:r>
            <a:r>
              <a:rPr lang="en-US" sz="6600" dirty="0">
                <a:solidFill>
                  <a:schemeClr val="bg1"/>
                </a:solidFill>
              </a:rPr>
              <a:t> </a:t>
            </a:r>
            <a:r>
              <a:rPr lang="en-US" sz="6600" dirty="0" err="1">
                <a:solidFill>
                  <a:schemeClr val="bg1"/>
                </a:solidFill>
              </a:rPr>
              <a:t>mí</a:t>
            </a:r>
            <a:r>
              <a:rPr lang="en-US" sz="6600" dirty="0">
                <a:solidFill>
                  <a:schemeClr val="bg1"/>
                </a:solidFill>
              </a:rPr>
              <a:t>, </a:t>
            </a:r>
            <a:r>
              <a:rPr lang="en-US" sz="6600" dirty="0" err="1">
                <a:solidFill>
                  <a:schemeClr val="bg1"/>
                </a:solidFill>
              </a:rPr>
              <a:t>Y’al</a:t>
            </a:r>
            <a:r>
              <a:rPr lang="en-US" sz="6600" dirty="0">
                <a:solidFill>
                  <a:schemeClr val="bg1"/>
                </a:solidFill>
              </a:rPr>
              <a:t> </a:t>
            </a:r>
            <a:r>
              <a:rPr lang="en-US" sz="6600" dirty="0" err="1">
                <a:solidFill>
                  <a:schemeClr val="bg1"/>
                </a:solidFill>
              </a:rPr>
              <a:t>corazón</a:t>
            </a:r>
            <a:r>
              <a:rPr lang="en-US" sz="6600" dirty="0">
                <a:solidFill>
                  <a:schemeClr val="bg1"/>
                </a:solidFill>
              </a:rPr>
              <a:t>,</a:t>
            </a:r>
            <a:br>
              <a:rPr lang="en-US" sz="6600" dirty="0">
                <a:solidFill>
                  <a:schemeClr val="bg1"/>
                </a:solidFill>
              </a:rPr>
            </a:br>
            <a:r>
              <a:rPr lang="en-US" sz="6600" dirty="0" err="1">
                <a:solidFill>
                  <a:schemeClr val="bg1"/>
                </a:solidFill>
              </a:rPr>
              <a:t>cántale</a:t>
            </a:r>
            <a:r>
              <a:rPr lang="en-US" sz="6600" dirty="0">
                <a:solidFill>
                  <a:schemeClr val="bg1"/>
                </a:solidFill>
              </a:rPr>
              <a:t> </a:t>
            </a:r>
            <a:r>
              <a:rPr lang="en-US" sz="6600" dirty="0" err="1">
                <a:solidFill>
                  <a:schemeClr val="bg1"/>
                </a:solidFill>
              </a:rPr>
              <a:t>tu</a:t>
            </a:r>
            <a:r>
              <a:rPr lang="en-US" sz="6600" dirty="0">
                <a:solidFill>
                  <a:schemeClr val="bg1"/>
                </a:solidFill>
              </a:rPr>
              <a:t> </a:t>
            </a:r>
            <a:r>
              <a:rPr lang="en-US" sz="6600" dirty="0" err="1">
                <a:solidFill>
                  <a:schemeClr val="bg1"/>
                </a:solidFill>
              </a:rPr>
              <a:t>compasión</a:t>
            </a:r>
            <a:r>
              <a:rPr lang="en-US" sz="6600" dirty="0">
                <a:solidFill>
                  <a:schemeClr val="bg1"/>
                </a:solidFill>
              </a:rPr>
              <a:t>. </a:t>
            </a:r>
            <a:br>
              <a:rPr lang="en-US" sz="6600" dirty="0">
                <a:solidFill>
                  <a:schemeClr val="bg1"/>
                </a:solidFill>
              </a:rPr>
            </a:br>
            <a:br>
              <a:rPr lang="en-US" sz="6600" dirty="0">
                <a:solidFill>
                  <a:schemeClr val="bg1"/>
                </a:solidFill>
              </a:rPr>
            </a:br>
            <a:r>
              <a:rPr lang="en-US" sz="6600" dirty="0" err="1">
                <a:solidFill>
                  <a:schemeClr val="bg1"/>
                </a:solidFill>
              </a:rPr>
              <a:t>Sopla</a:t>
            </a:r>
            <a:r>
              <a:rPr lang="en-US" sz="6600" dirty="0">
                <a:solidFill>
                  <a:schemeClr val="bg1"/>
                </a:solidFill>
              </a:rPr>
              <a:t>-al volar, </a:t>
            </a:r>
            <a:r>
              <a:rPr lang="en-US" sz="6600" dirty="0" err="1">
                <a:solidFill>
                  <a:schemeClr val="bg1"/>
                </a:solidFill>
              </a:rPr>
              <a:t>sube-en</a:t>
            </a:r>
            <a:r>
              <a:rPr lang="en-US" sz="6600" dirty="0">
                <a:solidFill>
                  <a:schemeClr val="bg1"/>
                </a:solidFill>
              </a:rPr>
              <a:t> la mar, </a:t>
            </a:r>
            <a:br>
              <a:rPr lang="en-US" sz="6600" dirty="0">
                <a:solidFill>
                  <a:schemeClr val="bg1"/>
                </a:solidFill>
              </a:rPr>
            </a:br>
            <a:r>
              <a:rPr lang="en-US" sz="6600" dirty="0">
                <a:solidFill>
                  <a:schemeClr val="bg1"/>
                </a:solidFill>
              </a:rPr>
              <a:t>hasta </a:t>
            </a:r>
            <a:r>
              <a:rPr lang="en-US" sz="6600" dirty="0" err="1">
                <a:solidFill>
                  <a:schemeClr val="bg1"/>
                </a:solidFill>
              </a:rPr>
              <a:t>molde-ar</a:t>
            </a:r>
            <a:r>
              <a:rPr lang="en-US" sz="6600" dirty="0">
                <a:solidFill>
                  <a:schemeClr val="bg1"/>
                </a:solidFill>
              </a:rPr>
              <a:t> la </a:t>
            </a:r>
            <a:r>
              <a:rPr lang="en-US" sz="6600" dirty="0" err="1">
                <a:solidFill>
                  <a:schemeClr val="bg1"/>
                </a:solidFill>
              </a:rPr>
              <a:t>justicia</a:t>
            </a:r>
            <a:r>
              <a:rPr lang="en-US" sz="6600" dirty="0">
                <a:solidFill>
                  <a:schemeClr val="bg1"/>
                </a:solidFill>
              </a:rPr>
              <a:t> de la </a:t>
            </a:r>
            <a:r>
              <a:rPr lang="en-US" sz="6600" dirty="0" err="1">
                <a:solidFill>
                  <a:schemeClr val="bg1"/>
                </a:solidFill>
              </a:rPr>
              <a:t>vida</a:t>
            </a:r>
            <a:r>
              <a:rPr lang="en-US" sz="6600" dirty="0">
                <a:solidFill>
                  <a:schemeClr val="bg1"/>
                </a:solidFill>
              </a:rPr>
              <a:t>. </a:t>
            </a:r>
            <a:br>
              <a:rPr lang="en-US" sz="6600" dirty="0">
                <a:solidFill>
                  <a:schemeClr val="bg1"/>
                </a:solidFill>
              </a:rPr>
            </a:br>
            <a:br>
              <a:rPr lang="en-US" sz="6600" dirty="0">
                <a:solidFill>
                  <a:schemeClr val="bg1"/>
                </a:solidFill>
              </a:rPr>
            </a:br>
            <a:r>
              <a:rPr lang="en-US" sz="6600" dirty="0" err="1">
                <a:solidFill>
                  <a:schemeClr val="bg1"/>
                </a:solidFill>
              </a:rPr>
              <a:t>Arráigame</a:t>
            </a:r>
            <a:r>
              <a:rPr lang="en-US" sz="6600" dirty="0">
                <a:solidFill>
                  <a:schemeClr val="bg1"/>
                </a:solidFill>
              </a:rPr>
              <a:t>, </a:t>
            </a:r>
            <a:r>
              <a:rPr lang="en-US" sz="6600" dirty="0" err="1">
                <a:solidFill>
                  <a:schemeClr val="bg1"/>
                </a:solidFill>
              </a:rPr>
              <a:t>libérame</a:t>
            </a:r>
            <a:r>
              <a:rPr lang="en-US" sz="6600" dirty="0">
                <a:solidFill>
                  <a:schemeClr val="bg1"/>
                </a:solidFill>
              </a:rPr>
              <a:t>, </a:t>
            </a:r>
            <a:r>
              <a:rPr lang="en-US" sz="6600" dirty="0" err="1">
                <a:solidFill>
                  <a:schemeClr val="bg1"/>
                </a:solidFill>
              </a:rPr>
              <a:t>fuente</a:t>
            </a:r>
            <a:r>
              <a:rPr lang="en-US" sz="6600" dirty="0">
                <a:solidFill>
                  <a:schemeClr val="bg1"/>
                </a:solidFill>
              </a:rPr>
              <a:t> de-amor,</a:t>
            </a:r>
            <a:br>
              <a:rPr lang="en-US" sz="6600" dirty="0">
                <a:solidFill>
                  <a:schemeClr val="bg1"/>
                </a:solidFill>
              </a:rPr>
            </a:br>
            <a:r>
              <a:rPr lang="en-US" sz="6600" dirty="0">
                <a:solidFill>
                  <a:schemeClr val="bg1"/>
                </a:solidFill>
              </a:rPr>
              <a:t> </a:t>
            </a:r>
            <a:r>
              <a:rPr lang="en-US" sz="6600" dirty="0" err="1">
                <a:solidFill>
                  <a:schemeClr val="bg1"/>
                </a:solidFill>
              </a:rPr>
              <a:t>ven</a:t>
            </a:r>
            <a:r>
              <a:rPr lang="en-US" sz="6600" dirty="0">
                <a:solidFill>
                  <a:schemeClr val="bg1"/>
                </a:solidFill>
              </a:rPr>
              <a:t> a </a:t>
            </a:r>
            <a:r>
              <a:rPr lang="en-US" sz="6600" dirty="0" err="1">
                <a:solidFill>
                  <a:schemeClr val="bg1"/>
                </a:solidFill>
              </a:rPr>
              <a:t>mí</a:t>
            </a:r>
            <a:r>
              <a:rPr lang="en-US" sz="6600" dirty="0">
                <a:solidFill>
                  <a:schemeClr val="bg1"/>
                </a:solidFill>
              </a:rPr>
              <a:t>, </a:t>
            </a:r>
            <a:r>
              <a:rPr lang="en-US" sz="6600" dirty="0" err="1">
                <a:solidFill>
                  <a:schemeClr val="bg1"/>
                </a:solidFill>
              </a:rPr>
              <a:t>ven</a:t>
            </a:r>
            <a:r>
              <a:rPr lang="en-US" sz="6600" dirty="0">
                <a:solidFill>
                  <a:schemeClr val="bg1"/>
                </a:solidFill>
              </a:rPr>
              <a:t> a </a:t>
            </a:r>
            <a:r>
              <a:rPr lang="en-US" sz="6600" dirty="0" err="1">
                <a:solidFill>
                  <a:schemeClr val="bg1"/>
                </a:solidFill>
              </a:rPr>
              <a:t>mí</a:t>
            </a:r>
            <a:r>
              <a:rPr lang="en-US" sz="6600" dirty="0">
                <a:solidFill>
                  <a:schemeClr val="bg1"/>
                </a:solidFill>
              </a:rPr>
              <a:t>.</a:t>
            </a:r>
            <a:br>
              <a:rPr lang="en-US" sz="3900" dirty="0">
                <a:solidFill>
                  <a:schemeClr val="bg1"/>
                </a:solidFill>
              </a:rPr>
            </a:br>
            <a:endParaRPr lang="en-US" sz="3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84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5A9BF-BAF0-0824-12D7-B22857D12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421" y="360092"/>
            <a:ext cx="15598694" cy="1841102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>
                <a:latin typeface="Lucida Handwriting" panose="03010101010101010101" pitchFamily="66" charset="0"/>
              </a:rPr>
              <a:t>Extinguishing the Chalice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EA7FB-09E9-46F7-F170-E969D6F147CA}"/>
              </a:ext>
            </a:extLst>
          </p:cNvPr>
          <p:cNvSpPr txBox="1"/>
          <p:nvPr/>
        </p:nvSpPr>
        <p:spPr>
          <a:xfrm>
            <a:off x="5624672" y="8958010"/>
            <a:ext cx="937244" cy="2169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5400" b="1" dirty="0"/>
          </a:p>
          <a:p>
            <a:pPr algn="ctr"/>
            <a:r>
              <a:rPr lang="en-US" sz="5400" b="1" dirty="0"/>
              <a:t> </a:t>
            </a:r>
            <a:endParaRPr lang="en-US" sz="5400" dirty="0"/>
          </a:p>
          <a:p>
            <a:endParaRPr lang="en-US" sz="2700" dirty="0"/>
          </a:p>
        </p:txBody>
      </p:sp>
      <p:pic>
        <p:nvPicPr>
          <p:cNvPr id="7" name="Picture 6" descr="A sculpture of a bowl&#10;&#10;AI-generated content may be incorrect.">
            <a:extLst>
              <a:ext uri="{FF2B5EF4-FFF2-40B4-BE49-F238E27FC236}">
                <a16:creationId xmlns:a16="http://schemas.microsoft.com/office/drawing/2014/main" id="{078D885E-CD20-D438-F035-E079DBB97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2854298"/>
            <a:ext cx="5349794" cy="64707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207EFF-D302-4934-3736-4472ACEF7A3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694" y="4305300"/>
            <a:ext cx="4343400" cy="35687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10B7D3-3342-C89B-EED6-82CD212BC8D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34800" y="4067002"/>
            <a:ext cx="6145944" cy="305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765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fade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9852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2131646" y="1293260"/>
            <a:ext cx="14772692" cy="8590532"/>
            <a:chOff x="-98500" y="-165800"/>
            <a:chExt cx="3890750" cy="2262527"/>
          </a:xfrm>
        </p:grpSpPr>
        <p:sp>
          <p:nvSpPr>
            <p:cNvPr id="4" name="Freeform 4"/>
            <p:cNvSpPr/>
            <p:nvPr/>
          </p:nvSpPr>
          <p:spPr>
            <a:xfrm>
              <a:off x="-98500" y="-165800"/>
              <a:ext cx="3890750" cy="2262527"/>
            </a:xfrm>
            <a:custGeom>
              <a:avLst/>
              <a:gdLst/>
              <a:ahLst/>
              <a:cxnLst/>
              <a:rect l="l" t="t" r="r" b="b"/>
              <a:pathLst>
                <a:path w="3769922" h="2013357">
                  <a:moveTo>
                    <a:pt x="27584" y="0"/>
                  </a:moveTo>
                  <a:lnTo>
                    <a:pt x="3742337" y="0"/>
                  </a:lnTo>
                  <a:cubicBezTo>
                    <a:pt x="3749653" y="0"/>
                    <a:pt x="3756670" y="2906"/>
                    <a:pt x="3761842" y="8079"/>
                  </a:cubicBezTo>
                  <a:cubicBezTo>
                    <a:pt x="3767016" y="13252"/>
                    <a:pt x="3769922" y="20268"/>
                    <a:pt x="3769922" y="27584"/>
                  </a:cubicBezTo>
                  <a:lnTo>
                    <a:pt x="3769922" y="1985773"/>
                  </a:lnTo>
                  <a:cubicBezTo>
                    <a:pt x="3769922" y="1993089"/>
                    <a:pt x="3767016" y="2000105"/>
                    <a:pt x="3761842" y="2005278"/>
                  </a:cubicBezTo>
                  <a:cubicBezTo>
                    <a:pt x="3756670" y="2010451"/>
                    <a:pt x="3749653" y="2013357"/>
                    <a:pt x="3742337" y="2013357"/>
                  </a:cubicBezTo>
                  <a:lnTo>
                    <a:pt x="27584" y="2013357"/>
                  </a:lnTo>
                  <a:cubicBezTo>
                    <a:pt x="20268" y="2013357"/>
                    <a:pt x="13252" y="2010451"/>
                    <a:pt x="8079" y="2005278"/>
                  </a:cubicBezTo>
                  <a:cubicBezTo>
                    <a:pt x="2906" y="2000105"/>
                    <a:pt x="0" y="1993089"/>
                    <a:pt x="0" y="1985773"/>
                  </a:cubicBezTo>
                  <a:lnTo>
                    <a:pt x="0" y="27584"/>
                  </a:lnTo>
                  <a:cubicBezTo>
                    <a:pt x="0" y="20268"/>
                    <a:pt x="2906" y="13252"/>
                    <a:pt x="8079" y="8079"/>
                  </a:cubicBezTo>
                  <a:cubicBezTo>
                    <a:pt x="13252" y="2906"/>
                    <a:pt x="20268" y="0"/>
                    <a:pt x="27584" y="0"/>
                  </a:cubicBezTo>
                  <a:close/>
                </a:path>
              </a:pathLst>
            </a:custGeom>
            <a:solidFill>
              <a:srgbClr val="050A3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769922" cy="2051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2971800" y="2762865"/>
            <a:ext cx="5867400" cy="5130641"/>
          </a:xfrm>
          <a:custGeom>
            <a:avLst/>
            <a:gdLst/>
            <a:ahLst/>
            <a:cxnLst/>
            <a:rect l="l" t="t" r="r" b="b"/>
            <a:pathLst>
              <a:path w="6771681" h="5130641">
                <a:moveTo>
                  <a:pt x="0" y="0"/>
                </a:moveTo>
                <a:lnTo>
                  <a:pt x="6771681" y="0"/>
                </a:lnTo>
                <a:lnTo>
                  <a:pt x="6771681" y="5130641"/>
                </a:lnTo>
                <a:lnTo>
                  <a:pt x="0" y="5130641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588AA5-55E8-607B-4FD1-A2F438D57593}"/>
              </a:ext>
            </a:extLst>
          </p:cNvPr>
          <p:cNvSpPr txBox="1"/>
          <p:nvPr/>
        </p:nvSpPr>
        <p:spPr>
          <a:xfrm>
            <a:off x="9213191" y="3300003"/>
            <a:ext cx="76063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Postlude</a:t>
            </a:r>
          </a:p>
          <a:p>
            <a:endParaRPr lang="en-US" sz="6000" dirty="0">
              <a:solidFill>
                <a:schemeClr val="bg1"/>
              </a:solidFill>
            </a:endParaRPr>
          </a:p>
          <a:p>
            <a:r>
              <a:rPr lang="en-US" sz="6000" dirty="0">
                <a:solidFill>
                  <a:schemeClr val="bg1"/>
                </a:solidFill>
              </a:rPr>
              <a:t>Les Sylphides Mazurka</a:t>
            </a:r>
          </a:p>
          <a:p>
            <a:endParaRPr lang="en-US" sz="6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8FBBC-206C-42C5-6FE6-9C5EE9E84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30FBBEE-786F-507F-AA88-69FE85E1878A}"/>
              </a:ext>
            </a:extLst>
          </p:cNvPr>
          <p:cNvSpPr/>
          <p:nvPr/>
        </p:nvSpPr>
        <p:spPr>
          <a:xfrm>
            <a:off x="152400" y="-1516961"/>
            <a:ext cx="18288000" cy="10699061"/>
          </a:xfrm>
          <a:custGeom>
            <a:avLst/>
            <a:gdLst/>
            <a:ahLst/>
            <a:cxnLst/>
            <a:rect l="l" t="t" r="r" b="b"/>
            <a:pathLst>
              <a:path w="18288000" h="10699061">
                <a:moveTo>
                  <a:pt x="0" y="0"/>
                </a:moveTo>
                <a:lnTo>
                  <a:pt x="18288000" y="0"/>
                </a:lnTo>
                <a:lnTo>
                  <a:pt x="18288000" y="10699061"/>
                </a:lnTo>
                <a:lnTo>
                  <a:pt x="0" y="10699061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DA7765-6D50-98D2-8232-B51A7565CABC}"/>
              </a:ext>
            </a:extLst>
          </p:cNvPr>
          <p:cNvSpPr txBox="1"/>
          <p:nvPr/>
        </p:nvSpPr>
        <p:spPr>
          <a:xfrm>
            <a:off x="3200400" y="3787429"/>
            <a:ext cx="10134600" cy="230832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Benediction /Closing words:</a:t>
            </a:r>
          </a:p>
          <a:p>
            <a:pPr algn="ctr"/>
            <a:endParaRPr lang="en-US" sz="4800" dirty="0">
              <a:solidFill>
                <a:schemeClr val="bg1"/>
              </a:solidFill>
            </a:endParaRPr>
          </a:p>
          <a:p>
            <a:pPr algn="ctr"/>
            <a:r>
              <a:rPr lang="en-US" sz="48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85547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ky with clouds and a rainbow&#10;&#10;AI-generated content may be incorrect.">
            <a:extLst>
              <a:ext uri="{FF2B5EF4-FFF2-40B4-BE49-F238E27FC236}">
                <a16:creationId xmlns:a16="http://schemas.microsoft.com/office/drawing/2014/main" id="{C938F7C2-4437-3084-AF3A-C416EDF7F4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" y="15"/>
            <a:ext cx="18287970" cy="1028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033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1900</TotalTime>
  <Words>992</Words>
  <Application>Microsoft Macintosh PowerPoint</Application>
  <PresentationFormat>Custom</PresentationFormat>
  <Paragraphs>110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Lucida Handwriting</vt:lpstr>
      <vt:lpstr>Calibri</vt:lpstr>
      <vt:lpstr>Della Respira</vt:lpstr>
      <vt:lpstr>Evolve Sans</vt:lpstr>
      <vt:lpstr>Georgia</vt:lpstr>
      <vt:lpstr>Evolventa</vt:lpstr>
      <vt:lpstr>Evolventa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Hymn: #188 Gray  “Come, Come Whoever You Are,   Wander, worshiper, Lover of Learning,   Ours is no caravan of Despair,   Come yet again come.”</vt:lpstr>
      <vt:lpstr>PowerPoint Presentation</vt:lpstr>
      <vt:lpstr>PowerPoint Presentation</vt:lpstr>
      <vt:lpstr>Together with love we covenant:  1.  To respect one another with our words and  actions,  2.  To support this congregation with our presence,  gifts, and service, and  3.  To care for each other and the long-term well- being of our community</vt:lpstr>
      <vt:lpstr>50% / 50% Offertory </vt:lpstr>
      <vt:lpstr>Offertory Affirmation  With gatitude for the abundance in our own lives,   we give for the life of this conregation and our community</vt:lpstr>
      <vt:lpstr>Offertory Music Route 66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Spirit of life, come unto me.  Sing in my heart all the stirrings of compassion.   Blow in the wind, rise in the sea; move in the hand, giving life the shape of justice.   ROOTS hold me close. Wings set me free.   SPIRIT of Life, come to me, come to me.</vt:lpstr>
      <vt:lpstr>Fuente de-amor,   Ven hacia mí, Y’al corazón, cántale tu compasión.   Sopla-al volar, sube-en la mar,  hasta molde-ar la justicia de la vida.   Arráigame, libérame, fuente de-amor,  ven a mí, ven a mí. </vt:lpstr>
      <vt:lpstr>Extinguishing the Chalice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UNBRANDED Purveyors of Awe (Anytime) - Social Media Package</dc:title>
  <cp:lastModifiedBy>Jack</cp:lastModifiedBy>
  <cp:revision>37</cp:revision>
  <dcterms:created xsi:type="dcterms:W3CDTF">2006-08-16T00:00:00Z</dcterms:created>
  <dcterms:modified xsi:type="dcterms:W3CDTF">2026-10-12T19:57:56Z</dcterms:modified>
  <dc:identifier>DAGuqwrnx6I</dc:identifier>
</cp:coreProperties>
</file>