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0" r:id="rId4"/>
    <p:sldId id="272" r:id="rId5"/>
    <p:sldId id="258" r:id="rId6"/>
    <p:sldId id="261" r:id="rId7"/>
    <p:sldId id="277" r:id="rId8"/>
    <p:sldId id="283" r:id="rId9"/>
    <p:sldId id="262" r:id="rId10"/>
    <p:sldId id="284" r:id="rId11"/>
    <p:sldId id="274" r:id="rId12"/>
    <p:sldId id="285" r:id="rId13"/>
    <p:sldId id="270" r:id="rId14"/>
    <p:sldId id="279" r:id="rId15"/>
    <p:sldId id="263" r:id="rId16"/>
    <p:sldId id="264" r:id="rId17"/>
    <p:sldId id="278" r:id="rId18"/>
    <p:sldId id="26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0032"/>
    <a:srgbClr val="00F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524"/>
    <p:restoredTop sz="94675"/>
  </p:normalViewPr>
  <p:slideViewPr>
    <p:cSldViewPr snapToGrid="0">
      <p:cViewPr varScale="1">
        <p:scale>
          <a:sx n="116" d="100"/>
          <a:sy n="116" d="100"/>
        </p:scale>
        <p:origin x="200" y="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0F90D-0005-7A3E-1670-F28D9DF69D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7F45D7-F54D-5751-B7CC-B2D662DED4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F0CA10-3DAC-32AF-1911-21FFA7BA09CC}"/>
              </a:ext>
            </a:extLst>
          </p:cNvPr>
          <p:cNvSpPr>
            <a:spLocks noGrp="1"/>
          </p:cNvSpPr>
          <p:nvPr>
            <p:ph type="dt" sz="half" idx="10"/>
          </p:nvPr>
        </p:nvSpPr>
        <p:spPr/>
        <p:txBody>
          <a:bodyPr/>
          <a:lstStyle/>
          <a:p>
            <a:fld id="{B95FEFA3-5230-1540-9241-2B3E81195470}" type="datetimeFigureOut">
              <a:rPr lang="en-US" smtClean="0"/>
              <a:t>10/15/26</a:t>
            </a:fld>
            <a:endParaRPr lang="en-US"/>
          </a:p>
        </p:txBody>
      </p:sp>
      <p:sp>
        <p:nvSpPr>
          <p:cNvPr id="5" name="Footer Placeholder 4">
            <a:extLst>
              <a:ext uri="{FF2B5EF4-FFF2-40B4-BE49-F238E27FC236}">
                <a16:creationId xmlns:a16="http://schemas.microsoft.com/office/drawing/2014/main" id="{BD723B35-862F-5842-8A35-8991FE0ECC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94705-9F7F-9759-B982-9B63B3C6F741}"/>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280957766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E384B-053F-CDE3-45A0-1E96C1A641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ADB7C6-9097-2F65-FC85-684AC24ED0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7BA2B-BB8A-EEE2-BF1B-F0D0916DD17A}"/>
              </a:ext>
            </a:extLst>
          </p:cNvPr>
          <p:cNvSpPr>
            <a:spLocks noGrp="1"/>
          </p:cNvSpPr>
          <p:nvPr>
            <p:ph type="dt" sz="half" idx="10"/>
          </p:nvPr>
        </p:nvSpPr>
        <p:spPr/>
        <p:txBody>
          <a:bodyPr/>
          <a:lstStyle/>
          <a:p>
            <a:fld id="{B95FEFA3-5230-1540-9241-2B3E81195470}" type="datetimeFigureOut">
              <a:rPr lang="en-US" smtClean="0"/>
              <a:t>10/15/26</a:t>
            </a:fld>
            <a:endParaRPr lang="en-US"/>
          </a:p>
        </p:txBody>
      </p:sp>
      <p:sp>
        <p:nvSpPr>
          <p:cNvPr id="5" name="Footer Placeholder 4">
            <a:extLst>
              <a:ext uri="{FF2B5EF4-FFF2-40B4-BE49-F238E27FC236}">
                <a16:creationId xmlns:a16="http://schemas.microsoft.com/office/drawing/2014/main" id="{BF8752F6-531F-0A37-1F1C-9EAB204A54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BB89AF-70E1-100F-640B-7130D715EEE2}"/>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259568190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15E3-6C7C-5658-64CB-B4C82607F5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168232-E6BF-28C1-997A-D92E48768E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1FB6DA-F9BD-6472-DF36-B73AF0E32BDC}"/>
              </a:ext>
            </a:extLst>
          </p:cNvPr>
          <p:cNvSpPr>
            <a:spLocks noGrp="1"/>
          </p:cNvSpPr>
          <p:nvPr>
            <p:ph type="dt" sz="half" idx="10"/>
          </p:nvPr>
        </p:nvSpPr>
        <p:spPr/>
        <p:txBody>
          <a:bodyPr/>
          <a:lstStyle/>
          <a:p>
            <a:fld id="{B95FEFA3-5230-1540-9241-2B3E81195470}" type="datetimeFigureOut">
              <a:rPr lang="en-US" smtClean="0"/>
              <a:t>10/15/26</a:t>
            </a:fld>
            <a:endParaRPr lang="en-US"/>
          </a:p>
        </p:txBody>
      </p:sp>
      <p:sp>
        <p:nvSpPr>
          <p:cNvPr id="5" name="Footer Placeholder 4">
            <a:extLst>
              <a:ext uri="{FF2B5EF4-FFF2-40B4-BE49-F238E27FC236}">
                <a16:creationId xmlns:a16="http://schemas.microsoft.com/office/drawing/2014/main" id="{13B7DD80-3182-6C4F-DA04-BD1CF10E0B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C16787-1134-476F-5182-D2A66ABAD1B4}"/>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187091354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FBB6B-31D8-983A-B401-EC2521D8F4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3C6176-D373-D826-5679-7A16A8028D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FCF14D-D5DF-738A-5292-7E3570FC42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F4C240-3DDF-27BC-6D87-FC18C57626CF}"/>
              </a:ext>
            </a:extLst>
          </p:cNvPr>
          <p:cNvSpPr>
            <a:spLocks noGrp="1"/>
          </p:cNvSpPr>
          <p:nvPr>
            <p:ph type="dt" sz="half" idx="10"/>
          </p:nvPr>
        </p:nvSpPr>
        <p:spPr/>
        <p:txBody>
          <a:bodyPr/>
          <a:lstStyle/>
          <a:p>
            <a:fld id="{B95FEFA3-5230-1540-9241-2B3E81195470}" type="datetimeFigureOut">
              <a:rPr lang="en-US" smtClean="0"/>
              <a:t>10/15/26</a:t>
            </a:fld>
            <a:endParaRPr lang="en-US"/>
          </a:p>
        </p:txBody>
      </p:sp>
      <p:sp>
        <p:nvSpPr>
          <p:cNvPr id="6" name="Footer Placeholder 5">
            <a:extLst>
              <a:ext uri="{FF2B5EF4-FFF2-40B4-BE49-F238E27FC236}">
                <a16:creationId xmlns:a16="http://schemas.microsoft.com/office/drawing/2014/main" id="{B3BE6F22-1AA8-A3FD-8648-75ED0ADF2D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F54986-D93D-06B5-B08C-DFBC1BFC786A}"/>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334170822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F880-9DA0-3897-992E-3CBD2DAE8F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5EA728-C067-6E91-BDDB-770A5D8B07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03822E-A4C1-F58D-170B-62FD79AFFF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3DC0F0-EB39-D8F2-4DFD-18C893E71E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2E02C7-AE76-2A1A-CF07-AC42C956DD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F68485-CDA7-EE3D-0A42-872A30806FD4}"/>
              </a:ext>
            </a:extLst>
          </p:cNvPr>
          <p:cNvSpPr>
            <a:spLocks noGrp="1"/>
          </p:cNvSpPr>
          <p:nvPr>
            <p:ph type="dt" sz="half" idx="10"/>
          </p:nvPr>
        </p:nvSpPr>
        <p:spPr/>
        <p:txBody>
          <a:bodyPr/>
          <a:lstStyle/>
          <a:p>
            <a:fld id="{B95FEFA3-5230-1540-9241-2B3E81195470}" type="datetimeFigureOut">
              <a:rPr lang="en-US" smtClean="0"/>
              <a:t>10/15/26</a:t>
            </a:fld>
            <a:endParaRPr lang="en-US"/>
          </a:p>
        </p:txBody>
      </p:sp>
      <p:sp>
        <p:nvSpPr>
          <p:cNvPr id="8" name="Footer Placeholder 7">
            <a:extLst>
              <a:ext uri="{FF2B5EF4-FFF2-40B4-BE49-F238E27FC236}">
                <a16:creationId xmlns:a16="http://schemas.microsoft.com/office/drawing/2014/main" id="{1266D937-64C3-5B33-2E58-AB87B625DD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F961E9-1127-55FF-65F2-82E92AE32D51}"/>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90164563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E8327-4B20-AE43-CA33-6E01055C1B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130C25-7F7B-98F6-17A2-0A3BF9C48931}"/>
              </a:ext>
            </a:extLst>
          </p:cNvPr>
          <p:cNvSpPr>
            <a:spLocks noGrp="1"/>
          </p:cNvSpPr>
          <p:nvPr>
            <p:ph type="dt" sz="half" idx="10"/>
          </p:nvPr>
        </p:nvSpPr>
        <p:spPr/>
        <p:txBody>
          <a:bodyPr/>
          <a:lstStyle/>
          <a:p>
            <a:fld id="{B95FEFA3-5230-1540-9241-2B3E81195470}" type="datetimeFigureOut">
              <a:rPr lang="en-US" smtClean="0"/>
              <a:t>10/15/26</a:t>
            </a:fld>
            <a:endParaRPr lang="en-US"/>
          </a:p>
        </p:txBody>
      </p:sp>
      <p:sp>
        <p:nvSpPr>
          <p:cNvPr id="4" name="Footer Placeholder 3">
            <a:extLst>
              <a:ext uri="{FF2B5EF4-FFF2-40B4-BE49-F238E27FC236}">
                <a16:creationId xmlns:a16="http://schemas.microsoft.com/office/drawing/2014/main" id="{81F82D40-E40F-F03D-4C33-79B1A6DD76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C0EC34-0ECC-3C78-65E6-F2653323A274}"/>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88075446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CA7C2A-EC4C-5CE9-7C0E-4BA3EF4527A5}"/>
              </a:ext>
            </a:extLst>
          </p:cNvPr>
          <p:cNvSpPr>
            <a:spLocks noGrp="1"/>
          </p:cNvSpPr>
          <p:nvPr>
            <p:ph type="dt" sz="half" idx="10"/>
          </p:nvPr>
        </p:nvSpPr>
        <p:spPr/>
        <p:txBody>
          <a:bodyPr/>
          <a:lstStyle/>
          <a:p>
            <a:fld id="{B95FEFA3-5230-1540-9241-2B3E81195470}" type="datetimeFigureOut">
              <a:rPr lang="en-US" smtClean="0"/>
              <a:t>10/15/26</a:t>
            </a:fld>
            <a:endParaRPr lang="en-US"/>
          </a:p>
        </p:txBody>
      </p:sp>
      <p:sp>
        <p:nvSpPr>
          <p:cNvPr id="3" name="Footer Placeholder 2">
            <a:extLst>
              <a:ext uri="{FF2B5EF4-FFF2-40B4-BE49-F238E27FC236}">
                <a16:creationId xmlns:a16="http://schemas.microsoft.com/office/drawing/2014/main" id="{AF3B9D15-E85D-DB99-FEA1-ABE9026A0E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BD666D-4756-31D1-EB21-E8442AC89C30}"/>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355722028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08350-6113-D65F-7BD1-AEEC4F780A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C42224-6921-EB3D-4704-438EBE3819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9D1153-5516-542A-130A-8ACE783F33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A26E66-9B35-F560-811C-B375784E3374}"/>
              </a:ext>
            </a:extLst>
          </p:cNvPr>
          <p:cNvSpPr>
            <a:spLocks noGrp="1"/>
          </p:cNvSpPr>
          <p:nvPr>
            <p:ph type="dt" sz="half" idx="10"/>
          </p:nvPr>
        </p:nvSpPr>
        <p:spPr/>
        <p:txBody>
          <a:bodyPr/>
          <a:lstStyle/>
          <a:p>
            <a:fld id="{B95FEFA3-5230-1540-9241-2B3E81195470}" type="datetimeFigureOut">
              <a:rPr lang="en-US" smtClean="0"/>
              <a:t>10/15/26</a:t>
            </a:fld>
            <a:endParaRPr lang="en-US"/>
          </a:p>
        </p:txBody>
      </p:sp>
      <p:sp>
        <p:nvSpPr>
          <p:cNvPr id="6" name="Footer Placeholder 5">
            <a:extLst>
              <a:ext uri="{FF2B5EF4-FFF2-40B4-BE49-F238E27FC236}">
                <a16:creationId xmlns:a16="http://schemas.microsoft.com/office/drawing/2014/main" id="{17AF5869-6DC5-1C80-2F12-B14972490A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485ACF-DBB2-3752-8D6D-03F206F3D3F9}"/>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239226336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59C68-824F-AAA6-0F4F-8EF85AC130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82B9D3-FAD5-85AD-D35A-643FED3E4B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B2CDDA-5DAE-6F49-A63F-3D27CE3E5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353B79-D025-F535-DB4D-B700C17BA4F0}"/>
              </a:ext>
            </a:extLst>
          </p:cNvPr>
          <p:cNvSpPr>
            <a:spLocks noGrp="1"/>
          </p:cNvSpPr>
          <p:nvPr>
            <p:ph type="dt" sz="half" idx="10"/>
          </p:nvPr>
        </p:nvSpPr>
        <p:spPr/>
        <p:txBody>
          <a:bodyPr/>
          <a:lstStyle/>
          <a:p>
            <a:fld id="{B95FEFA3-5230-1540-9241-2B3E81195470}" type="datetimeFigureOut">
              <a:rPr lang="en-US" smtClean="0"/>
              <a:t>10/15/26</a:t>
            </a:fld>
            <a:endParaRPr lang="en-US"/>
          </a:p>
        </p:txBody>
      </p:sp>
      <p:sp>
        <p:nvSpPr>
          <p:cNvPr id="6" name="Footer Placeholder 5">
            <a:extLst>
              <a:ext uri="{FF2B5EF4-FFF2-40B4-BE49-F238E27FC236}">
                <a16:creationId xmlns:a16="http://schemas.microsoft.com/office/drawing/2014/main" id="{D8CAAE0B-D1FA-6357-21BE-8581623B42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60FE21-C36B-6BA9-38A3-5219DA70B6E9}"/>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425464090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28F4E-1E9A-9A9D-816F-329F6AF328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ACF865-B28A-DE45-1D9B-5FA9E3E875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8451B-4993-DFAB-96BC-D1760998365A}"/>
              </a:ext>
            </a:extLst>
          </p:cNvPr>
          <p:cNvSpPr>
            <a:spLocks noGrp="1"/>
          </p:cNvSpPr>
          <p:nvPr>
            <p:ph type="dt" sz="half" idx="10"/>
          </p:nvPr>
        </p:nvSpPr>
        <p:spPr/>
        <p:txBody>
          <a:bodyPr/>
          <a:lstStyle/>
          <a:p>
            <a:fld id="{B95FEFA3-5230-1540-9241-2B3E81195470}" type="datetimeFigureOut">
              <a:rPr lang="en-US" smtClean="0"/>
              <a:t>10/15/26</a:t>
            </a:fld>
            <a:endParaRPr lang="en-US"/>
          </a:p>
        </p:txBody>
      </p:sp>
      <p:sp>
        <p:nvSpPr>
          <p:cNvPr id="5" name="Footer Placeholder 4">
            <a:extLst>
              <a:ext uri="{FF2B5EF4-FFF2-40B4-BE49-F238E27FC236}">
                <a16:creationId xmlns:a16="http://schemas.microsoft.com/office/drawing/2014/main" id="{7738E182-3533-3A29-768D-F678C8FA22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F9FD64-FE5C-034C-E600-4077235CE40F}"/>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60566247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1596CD-B99E-AD0C-9568-2013AC26028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A17E5D-B171-0F8B-EF33-380CE7678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52D5B3-5254-7D0E-0CEC-7D033F846AAE}"/>
              </a:ext>
            </a:extLst>
          </p:cNvPr>
          <p:cNvSpPr>
            <a:spLocks noGrp="1"/>
          </p:cNvSpPr>
          <p:nvPr>
            <p:ph type="dt" sz="half" idx="10"/>
          </p:nvPr>
        </p:nvSpPr>
        <p:spPr/>
        <p:txBody>
          <a:bodyPr/>
          <a:lstStyle/>
          <a:p>
            <a:fld id="{B95FEFA3-5230-1540-9241-2B3E81195470}" type="datetimeFigureOut">
              <a:rPr lang="en-US" smtClean="0"/>
              <a:t>10/15/26</a:t>
            </a:fld>
            <a:endParaRPr lang="en-US"/>
          </a:p>
        </p:txBody>
      </p:sp>
      <p:sp>
        <p:nvSpPr>
          <p:cNvPr id="5" name="Footer Placeholder 4">
            <a:extLst>
              <a:ext uri="{FF2B5EF4-FFF2-40B4-BE49-F238E27FC236}">
                <a16:creationId xmlns:a16="http://schemas.microsoft.com/office/drawing/2014/main" id="{026C0298-9FE6-DCC7-17A3-437D656659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E8441F-FD2F-E967-7BAC-E53BE96209B4}"/>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96274279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60000"/>
            <a:lumOff val="40000"/>
            <a:alpha val="50196"/>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676724-A787-F5EA-3F80-3F00BC3E45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BABED9-0DDF-F9AD-F5AE-F1CA784017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C0E637-59CA-85CD-78BE-6DC402DF0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FEFA3-5230-1540-9241-2B3E81195470}" type="datetimeFigureOut">
              <a:rPr lang="en-US" smtClean="0"/>
              <a:t>10/15/26</a:t>
            </a:fld>
            <a:endParaRPr lang="en-US"/>
          </a:p>
        </p:txBody>
      </p:sp>
      <p:sp>
        <p:nvSpPr>
          <p:cNvPr id="5" name="Footer Placeholder 4">
            <a:extLst>
              <a:ext uri="{FF2B5EF4-FFF2-40B4-BE49-F238E27FC236}">
                <a16:creationId xmlns:a16="http://schemas.microsoft.com/office/drawing/2014/main" id="{D7F43B6D-B855-A6A6-8111-E947C6842F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FFD8D3-3A17-3A6B-1F93-7EE9CFC22F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24AEB4-7F45-E942-8CA5-047C2407867C}" type="slidenum">
              <a:rPr lang="en-US" smtClean="0"/>
              <a:t>‹#›</a:t>
            </a:fld>
            <a:endParaRPr lang="en-US"/>
          </a:p>
        </p:txBody>
      </p:sp>
    </p:spTree>
    <p:extLst>
      <p:ext uri="{BB962C8B-B14F-4D97-AF65-F5344CB8AC3E}">
        <p14:creationId xmlns:p14="http://schemas.microsoft.com/office/powerpoint/2010/main" val="1739455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536A3-DF25-EB0B-6AC9-4F2C0BEF1057}"/>
              </a:ext>
            </a:extLst>
          </p:cNvPr>
          <p:cNvSpPr>
            <a:spLocks noGrp="1"/>
          </p:cNvSpPr>
          <p:nvPr>
            <p:ph type="ctrTitle"/>
          </p:nvPr>
        </p:nvSpPr>
        <p:spPr>
          <a:xfrm>
            <a:off x="0" y="109097"/>
            <a:ext cx="6376930" cy="2997518"/>
          </a:xfrm>
        </p:spPr>
        <p:txBody>
          <a:bodyPr>
            <a:normAutofit fontScale="90000"/>
          </a:bodyPr>
          <a:lstStyle/>
          <a:p>
            <a:r>
              <a:rPr lang="en-US" dirty="0"/>
              <a:t>BORDERLANDS UU</a:t>
            </a:r>
            <a:br>
              <a:rPr lang="en-US" dirty="0"/>
            </a:br>
            <a:r>
              <a:rPr lang="en-US" sz="5300" dirty="0"/>
              <a:t>Education– An Investment in Human Potential</a:t>
            </a:r>
          </a:p>
        </p:txBody>
      </p:sp>
      <p:sp>
        <p:nvSpPr>
          <p:cNvPr id="3" name="Subtitle 2">
            <a:extLst>
              <a:ext uri="{FF2B5EF4-FFF2-40B4-BE49-F238E27FC236}">
                <a16:creationId xmlns:a16="http://schemas.microsoft.com/office/drawing/2014/main" id="{4387E5E3-2E0F-52DE-6FAB-99AEA8C5D379}"/>
              </a:ext>
            </a:extLst>
          </p:cNvPr>
          <p:cNvSpPr>
            <a:spLocks noGrp="1"/>
          </p:cNvSpPr>
          <p:nvPr>
            <p:ph type="subTitle" idx="1"/>
          </p:nvPr>
        </p:nvSpPr>
        <p:spPr>
          <a:xfrm>
            <a:off x="397727" y="3533423"/>
            <a:ext cx="3984434" cy="1655762"/>
          </a:xfrm>
        </p:spPr>
        <p:txBody>
          <a:bodyPr/>
          <a:lstStyle/>
          <a:p>
            <a:r>
              <a:rPr lang="en-US" dirty="0"/>
              <a:t>August 2, 2026</a:t>
            </a:r>
          </a:p>
        </p:txBody>
      </p:sp>
      <p:pic>
        <p:nvPicPr>
          <p:cNvPr id="6" name="Picture 5">
            <a:extLst>
              <a:ext uri="{FF2B5EF4-FFF2-40B4-BE49-F238E27FC236}">
                <a16:creationId xmlns:a16="http://schemas.microsoft.com/office/drawing/2014/main" id="{CA5BD49D-F4C1-EA8C-798B-F91A0075C69F}"/>
              </a:ext>
            </a:extLst>
          </p:cNvPr>
          <p:cNvPicPr>
            <a:picLocks noChangeAspect="1"/>
          </p:cNvPicPr>
          <p:nvPr/>
        </p:nvPicPr>
        <p:blipFill>
          <a:blip r:embed="rId2"/>
          <a:stretch>
            <a:fillRect/>
          </a:stretch>
        </p:blipFill>
        <p:spPr>
          <a:xfrm>
            <a:off x="5943599" y="1812472"/>
            <a:ext cx="6210961" cy="5045528"/>
          </a:xfrm>
          <a:prstGeom prst="rect">
            <a:avLst/>
          </a:prstGeom>
        </p:spPr>
      </p:pic>
    </p:spTree>
    <p:extLst>
      <p:ext uri="{BB962C8B-B14F-4D97-AF65-F5344CB8AC3E}">
        <p14:creationId xmlns:p14="http://schemas.microsoft.com/office/powerpoint/2010/main" val="354639440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3B2BCE-B18D-2A00-6BF5-F437DE1BA492}"/>
              </a:ext>
            </a:extLst>
          </p:cNvPr>
          <p:cNvSpPr txBox="1"/>
          <p:nvPr/>
        </p:nvSpPr>
        <p:spPr>
          <a:xfrm>
            <a:off x="536228" y="285337"/>
            <a:ext cx="2078005" cy="707886"/>
          </a:xfrm>
          <a:prstGeom prst="rect">
            <a:avLst/>
          </a:prstGeom>
          <a:noFill/>
        </p:spPr>
        <p:txBody>
          <a:bodyPr wrap="none" rtlCol="0">
            <a:spAutoFit/>
          </a:bodyPr>
          <a:lstStyle/>
          <a:p>
            <a:r>
              <a:rPr lang="en-US" sz="4000" dirty="0"/>
              <a:t>PRELUDE</a:t>
            </a:r>
          </a:p>
        </p:txBody>
      </p:sp>
      <p:pic>
        <p:nvPicPr>
          <p:cNvPr id="5" name="Picture 4">
            <a:extLst>
              <a:ext uri="{FF2B5EF4-FFF2-40B4-BE49-F238E27FC236}">
                <a16:creationId xmlns:a16="http://schemas.microsoft.com/office/drawing/2014/main" id="{D64E2BCF-DDD1-2DD8-9E6B-155ADE3C8547}"/>
              </a:ext>
            </a:extLst>
          </p:cNvPr>
          <p:cNvPicPr>
            <a:picLocks noChangeAspect="1"/>
          </p:cNvPicPr>
          <p:nvPr/>
        </p:nvPicPr>
        <p:blipFill>
          <a:blip r:embed="rId2"/>
          <a:stretch>
            <a:fillRect/>
          </a:stretch>
        </p:blipFill>
        <p:spPr>
          <a:xfrm>
            <a:off x="2184399" y="1187450"/>
            <a:ext cx="9895353" cy="5670550"/>
          </a:xfrm>
          <a:prstGeom prst="rect">
            <a:avLst/>
          </a:prstGeom>
        </p:spPr>
      </p:pic>
    </p:spTree>
    <p:extLst>
      <p:ext uri="{BB962C8B-B14F-4D97-AF65-F5344CB8AC3E}">
        <p14:creationId xmlns:p14="http://schemas.microsoft.com/office/powerpoint/2010/main" val="335711167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51C7EB-323C-28A0-1921-75B00F893D75}"/>
              </a:ext>
            </a:extLst>
          </p:cNvPr>
          <p:cNvPicPr>
            <a:picLocks noChangeAspect="1"/>
          </p:cNvPicPr>
          <p:nvPr/>
        </p:nvPicPr>
        <p:blipFill>
          <a:blip r:embed="rId2"/>
          <a:stretch>
            <a:fillRect/>
          </a:stretch>
        </p:blipFill>
        <p:spPr>
          <a:xfrm>
            <a:off x="1178303" y="1512794"/>
            <a:ext cx="9835394" cy="3832412"/>
          </a:xfrm>
          <a:prstGeom prst="rect">
            <a:avLst/>
          </a:prstGeom>
        </p:spPr>
      </p:pic>
    </p:spTree>
    <p:extLst>
      <p:ext uri="{BB962C8B-B14F-4D97-AF65-F5344CB8AC3E}">
        <p14:creationId xmlns:p14="http://schemas.microsoft.com/office/powerpoint/2010/main" val="426600635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0C1DD-9155-7D52-7029-BD2A12030E5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CCE6D91-3C89-DFC3-C441-30CDB594BBA3}"/>
              </a:ext>
            </a:extLst>
          </p:cNvPr>
          <p:cNvSpPr txBox="1"/>
          <p:nvPr/>
        </p:nvSpPr>
        <p:spPr>
          <a:xfrm>
            <a:off x="968532" y="290738"/>
            <a:ext cx="10735439" cy="5724644"/>
          </a:xfrm>
          <a:prstGeom prst="rect">
            <a:avLst/>
          </a:prstGeom>
          <a:noFill/>
        </p:spPr>
        <p:txBody>
          <a:bodyPr wrap="none" rtlCol="0">
            <a:spAutoFit/>
          </a:bodyPr>
          <a:lstStyle/>
          <a:p>
            <a:r>
              <a:rPr lang="en-US" sz="6600" dirty="0"/>
              <a:t>Come, Come Whoever You Are</a:t>
            </a:r>
          </a:p>
          <a:p>
            <a:r>
              <a:rPr lang="en-US" sz="6000" dirty="0"/>
              <a:t>Come, come whoever you are</a:t>
            </a:r>
          </a:p>
          <a:p>
            <a:r>
              <a:rPr lang="en-US" sz="6000" dirty="0"/>
              <a:t>Wanderer, Worshipper</a:t>
            </a:r>
          </a:p>
          <a:p>
            <a:r>
              <a:rPr lang="en-US" sz="6000" dirty="0"/>
              <a:t>Lover of Leaving</a:t>
            </a:r>
          </a:p>
          <a:p>
            <a:r>
              <a:rPr lang="en-US" sz="6000" dirty="0"/>
              <a:t>Ours is no caravan of despair</a:t>
            </a:r>
          </a:p>
          <a:p>
            <a:r>
              <a:rPr lang="en-US" sz="6000" dirty="0"/>
              <a:t>Come, yet again, come.</a:t>
            </a:r>
          </a:p>
        </p:txBody>
      </p:sp>
    </p:spTree>
    <p:extLst>
      <p:ext uri="{BB962C8B-B14F-4D97-AF65-F5344CB8AC3E}">
        <p14:creationId xmlns:p14="http://schemas.microsoft.com/office/powerpoint/2010/main" val="98061730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DE444-A8A5-26B4-B00D-CEBA4373DE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E5A0C9-2AD8-5697-5F9E-33330C60E580}"/>
              </a:ext>
            </a:extLst>
          </p:cNvPr>
          <p:cNvSpPr>
            <a:spLocks noGrp="1"/>
          </p:cNvSpPr>
          <p:nvPr>
            <p:ph type="title"/>
          </p:nvPr>
        </p:nvSpPr>
        <p:spPr>
          <a:xfrm>
            <a:off x="7474497" y="1895181"/>
            <a:ext cx="3375212" cy="1690689"/>
          </a:xfrm>
        </p:spPr>
        <p:txBody>
          <a:bodyPr>
            <a:normAutofit/>
          </a:bodyPr>
          <a:lstStyle/>
          <a:p>
            <a:pPr algn="ctr"/>
            <a:r>
              <a:rPr lang="en-US" dirty="0"/>
              <a:t>Chalice</a:t>
            </a:r>
            <a:br>
              <a:rPr lang="en-US" dirty="0"/>
            </a:br>
            <a:r>
              <a:rPr lang="en-US" dirty="0"/>
              <a:t>Lighting</a:t>
            </a:r>
          </a:p>
        </p:txBody>
      </p:sp>
      <p:pic>
        <p:nvPicPr>
          <p:cNvPr id="4" name="Picture 3">
            <a:extLst>
              <a:ext uri="{FF2B5EF4-FFF2-40B4-BE49-F238E27FC236}">
                <a16:creationId xmlns:a16="http://schemas.microsoft.com/office/drawing/2014/main" id="{3168D0FD-F327-8669-6634-A6171D7F6604}"/>
              </a:ext>
            </a:extLst>
          </p:cNvPr>
          <p:cNvPicPr>
            <a:picLocks noChangeAspect="1"/>
          </p:cNvPicPr>
          <p:nvPr/>
        </p:nvPicPr>
        <p:blipFill>
          <a:blip r:embed="rId2"/>
          <a:stretch>
            <a:fillRect/>
          </a:stretch>
        </p:blipFill>
        <p:spPr>
          <a:xfrm>
            <a:off x="117648" y="0"/>
            <a:ext cx="6741259" cy="6999710"/>
          </a:xfrm>
          <a:prstGeom prst="rect">
            <a:avLst/>
          </a:prstGeom>
        </p:spPr>
      </p:pic>
    </p:spTree>
    <p:extLst>
      <p:ext uri="{BB962C8B-B14F-4D97-AF65-F5344CB8AC3E}">
        <p14:creationId xmlns:p14="http://schemas.microsoft.com/office/powerpoint/2010/main" val="361206943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6F572-DC07-11AF-37DB-71311B66866C}"/>
              </a:ext>
            </a:extLst>
          </p:cNvPr>
          <p:cNvSpPr>
            <a:spLocks noGrp="1"/>
          </p:cNvSpPr>
          <p:nvPr>
            <p:ph type="title"/>
          </p:nvPr>
        </p:nvSpPr>
        <p:spPr>
          <a:xfrm>
            <a:off x="1349188" y="411162"/>
            <a:ext cx="10515600" cy="6035675"/>
          </a:xfrm>
        </p:spPr>
        <p:txBody>
          <a:bodyPr>
            <a:noAutofit/>
          </a:bodyPr>
          <a:lstStyle/>
          <a:p>
            <a:r>
              <a:rPr lang="en-US" sz="5400" dirty="0"/>
              <a:t>Together with love we covenant</a:t>
            </a:r>
            <a:br>
              <a:rPr lang="en-US" sz="5400" dirty="0"/>
            </a:br>
            <a:r>
              <a:rPr lang="en-US" sz="5400" dirty="0"/>
              <a:t>To respect one another </a:t>
            </a:r>
            <a:br>
              <a:rPr lang="en-US" sz="5400" dirty="0"/>
            </a:br>
            <a:r>
              <a:rPr lang="en-US" sz="5400" dirty="0"/>
              <a:t>With our words and actions,</a:t>
            </a:r>
            <a:br>
              <a:rPr lang="en-US" sz="5400" dirty="0"/>
            </a:br>
            <a:r>
              <a:rPr lang="en-US" sz="5400" dirty="0"/>
              <a:t>To support this congregation</a:t>
            </a:r>
            <a:br>
              <a:rPr lang="en-US" sz="5400" dirty="0"/>
            </a:br>
            <a:r>
              <a:rPr lang="en-US" sz="5400" dirty="0"/>
              <a:t>With our presence, gifts and service</a:t>
            </a:r>
            <a:br>
              <a:rPr lang="en-US" sz="5400" dirty="0"/>
            </a:br>
            <a:r>
              <a:rPr lang="en-US" sz="5400" dirty="0"/>
              <a:t>And to care for each other</a:t>
            </a:r>
            <a:br>
              <a:rPr lang="en-US" sz="5400" dirty="0"/>
            </a:br>
            <a:r>
              <a:rPr lang="en-US" sz="5400" dirty="0"/>
              <a:t>And the long-term well-being</a:t>
            </a:r>
            <a:br>
              <a:rPr lang="en-US" sz="5400" dirty="0"/>
            </a:br>
            <a:r>
              <a:rPr lang="en-US" sz="5400" dirty="0"/>
              <a:t>Of our community.</a:t>
            </a:r>
          </a:p>
        </p:txBody>
      </p:sp>
    </p:spTree>
    <p:extLst>
      <p:ext uri="{BB962C8B-B14F-4D97-AF65-F5344CB8AC3E}">
        <p14:creationId xmlns:p14="http://schemas.microsoft.com/office/powerpoint/2010/main" val="77705386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2C384-3160-2B43-42E7-48465364EC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B58310-644A-3DD3-23C2-2141E778C2C5}"/>
              </a:ext>
            </a:extLst>
          </p:cNvPr>
          <p:cNvSpPr>
            <a:spLocks noGrp="1"/>
          </p:cNvSpPr>
          <p:nvPr>
            <p:ph type="title"/>
          </p:nvPr>
        </p:nvSpPr>
        <p:spPr>
          <a:xfrm>
            <a:off x="159032" y="2216682"/>
            <a:ext cx="6450112" cy="2424635"/>
          </a:xfrm>
        </p:spPr>
        <p:txBody>
          <a:bodyPr>
            <a:noAutofit/>
          </a:bodyPr>
          <a:lstStyle/>
          <a:p>
            <a:r>
              <a:rPr lang="en-US" sz="5400" dirty="0"/>
              <a:t>Singing Together:</a:t>
            </a:r>
            <a:br>
              <a:rPr lang="en-US" sz="5400" dirty="0"/>
            </a:br>
            <a:r>
              <a:rPr lang="en-US" sz="5400" dirty="0"/>
              <a:t>Touch the Earth, #301</a:t>
            </a:r>
          </a:p>
        </p:txBody>
      </p:sp>
      <p:pic>
        <p:nvPicPr>
          <p:cNvPr id="5" name="Picture 4">
            <a:extLst>
              <a:ext uri="{FF2B5EF4-FFF2-40B4-BE49-F238E27FC236}">
                <a16:creationId xmlns:a16="http://schemas.microsoft.com/office/drawing/2014/main" id="{1D7412DE-5B89-CBD3-8155-C31F2C4CF7B6}"/>
              </a:ext>
            </a:extLst>
          </p:cNvPr>
          <p:cNvPicPr>
            <a:picLocks noChangeAspect="1"/>
          </p:cNvPicPr>
          <p:nvPr/>
        </p:nvPicPr>
        <p:blipFill>
          <a:blip r:embed="rId2"/>
          <a:stretch>
            <a:fillRect/>
          </a:stretch>
        </p:blipFill>
        <p:spPr>
          <a:xfrm>
            <a:off x="6609144" y="1275144"/>
            <a:ext cx="5582856" cy="5582856"/>
          </a:xfrm>
          <a:prstGeom prst="rect">
            <a:avLst/>
          </a:prstGeom>
        </p:spPr>
      </p:pic>
    </p:spTree>
    <p:extLst>
      <p:ext uri="{BB962C8B-B14F-4D97-AF65-F5344CB8AC3E}">
        <p14:creationId xmlns:p14="http://schemas.microsoft.com/office/powerpoint/2010/main" val="93866263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D9B8D-A8A3-D27F-E14A-2FA397438D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BADE3-C5D3-13F6-84ED-97E0D59DF048}"/>
              </a:ext>
            </a:extLst>
          </p:cNvPr>
          <p:cNvSpPr>
            <a:spLocks noGrp="1"/>
          </p:cNvSpPr>
          <p:nvPr>
            <p:ph type="title"/>
          </p:nvPr>
        </p:nvSpPr>
        <p:spPr>
          <a:xfrm>
            <a:off x="795846" y="-170515"/>
            <a:ext cx="7956267" cy="2424635"/>
          </a:xfrm>
        </p:spPr>
        <p:txBody>
          <a:bodyPr>
            <a:noAutofit/>
          </a:bodyPr>
          <a:lstStyle/>
          <a:p>
            <a:r>
              <a:rPr lang="en-US" sz="5400" dirty="0"/>
              <a:t>Introduction of Speakers</a:t>
            </a:r>
          </a:p>
        </p:txBody>
      </p:sp>
      <p:pic>
        <p:nvPicPr>
          <p:cNvPr id="4" name="Picture 3">
            <a:extLst>
              <a:ext uri="{FF2B5EF4-FFF2-40B4-BE49-F238E27FC236}">
                <a16:creationId xmlns:a16="http://schemas.microsoft.com/office/drawing/2014/main" id="{4BBE2775-4B47-FF27-F10A-E21F8F97E848}"/>
              </a:ext>
            </a:extLst>
          </p:cNvPr>
          <p:cNvPicPr>
            <a:picLocks noChangeAspect="1"/>
          </p:cNvPicPr>
          <p:nvPr/>
        </p:nvPicPr>
        <p:blipFill>
          <a:blip r:embed="rId2"/>
          <a:stretch>
            <a:fillRect/>
          </a:stretch>
        </p:blipFill>
        <p:spPr>
          <a:xfrm>
            <a:off x="3069771" y="1645297"/>
            <a:ext cx="9122229" cy="5212703"/>
          </a:xfrm>
          <a:prstGeom prst="rect">
            <a:avLst/>
          </a:prstGeom>
        </p:spPr>
      </p:pic>
    </p:spTree>
    <p:extLst>
      <p:ext uri="{BB962C8B-B14F-4D97-AF65-F5344CB8AC3E}">
        <p14:creationId xmlns:p14="http://schemas.microsoft.com/office/powerpoint/2010/main" val="98040545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C4AC4-38BD-7A45-0263-BE2CAB0CDC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60BF7F-E762-618E-D7AA-6F715E51C170}"/>
              </a:ext>
            </a:extLst>
          </p:cNvPr>
          <p:cNvSpPr>
            <a:spLocks noGrp="1"/>
          </p:cNvSpPr>
          <p:nvPr>
            <p:ph type="title"/>
          </p:nvPr>
        </p:nvSpPr>
        <p:spPr>
          <a:xfrm>
            <a:off x="5477945" y="2161299"/>
            <a:ext cx="6208364" cy="2535402"/>
          </a:xfrm>
        </p:spPr>
        <p:txBody>
          <a:bodyPr>
            <a:noAutofit/>
          </a:bodyPr>
          <a:lstStyle/>
          <a:p>
            <a:pPr algn="ctr"/>
            <a:r>
              <a:rPr lang="en-US" sz="5400" dirty="0"/>
              <a:t>Offertory</a:t>
            </a:r>
            <a:br>
              <a:rPr lang="en-US" sz="5400" dirty="0"/>
            </a:br>
            <a:r>
              <a:rPr lang="en-US" sz="5400" dirty="0"/>
              <a:t>Sopori School</a:t>
            </a:r>
            <a:br>
              <a:rPr lang="en-US" sz="5400" dirty="0"/>
            </a:br>
            <a:endParaRPr lang="en-US" sz="5400" dirty="0"/>
          </a:p>
        </p:txBody>
      </p:sp>
      <p:pic>
        <p:nvPicPr>
          <p:cNvPr id="4" name="Picture 3">
            <a:extLst>
              <a:ext uri="{FF2B5EF4-FFF2-40B4-BE49-F238E27FC236}">
                <a16:creationId xmlns:a16="http://schemas.microsoft.com/office/drawing/2014/main" id="{5E5EE081-0A41-0233-3496-C6FC72E63F2E}"/>
              </a:ext>
            </a:extLst>
          </p:cNvPr>
          <p:cNvPicPr>
            <a:picLocks noChangeAspect="1"/>
          </p:cNvPicPr>
          <p:nvPr/>
        </p:nvPicPr>
        <p:blipFill>
          <a:blip r:embed="rId2"/>
          <a:stretch>
            <a:fillRect/>
          </a:stretch>
        </p:blipFill>
        <p:spPr>
          <a:xfrm>
            <a:off x="1936" y="0"/>
            <a:ext cx="5143500" cy="6858000"/>
          </a:xfrm>
          <a:prstGeom prst="rect">
            <a:avLst/>
          </a:prstGeom>
        </p:spPr>
      </p:pic>
    </p:spTree>
    <p:extLst>
      <p:ext uri="{BB962C8B-B14F-4D97-AF65-F5344CB8AC3E}">
        <p14:creationId xmlns:p14="http://schemas.microsoft.com/office/powerpoint/2010/main" val="209294554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83BCB-5CD3-9E8F-2370-CF029B366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2ECB11-B153-3169-B219-BAB405DBDC6C}"/>
              </a:ext>
            </a:extLst>
          </p:cNvPr>
          <p:cNvSpPr>
            <a:spLocks noGrp="1"/>
          </p:cNvSpPr>
          <p:nvPr>
            <p:ph type="title"/>
          </p:nvPr>
        </p:nvSpPr>
        <p:spPr>
          <a:xfrm>
            <a:off x="5145436" y="481693"/>
            <a:ext cx="6208364" cy="5894614"/>
          </a:xfrm>
        </p:spPr>
        <p:txBody>
          <a:bodyPr>
            <a:noAutofit/>
          </a:bodyPr>
          <a:lstStyle/>
          <a:p>
            <a:br>
              <a:rPr lang="en-US" sz="5400" dirty="0"/>
            </a:br>
            <a:br>
              <a:rPr lang="en-US" sz="5400" dirty="0"/>
            </a:br>
            <a:r>
              <a:rPr lang="en-US" sz="5400" dirty="0"/>
              <a:t>With gratitude </a:t>
            </a:r>
            <a:br>
              <a:rPr lang="en-US" sz="5400" dirty="0"/>
            </a:br>
            <a:r>
              <a:rPr lang="en-US" sz="5400" dirty="0"/>
              <a:t>for the abundance </a:t>
            </a:r>
            <a:br>
              <a:rPr lang="en-US" sz="5400" dirty="0"/>
            </a:br>
            <a:r>
              <a:rPr lang="en-US" sz="5400" dirty="0"/>
              <a:t>in our own lives</a:t>
            </a:r>
            <a:br>
              <a:rPr lang="en-US" sz="5400" dirty="0"/>
            </a:br>
            <a:r>
              <a:rPr lang="en-US" sz="5400" dirty="0"/>
              <a:t>we give for the life </a:t>
            </a:r>
            <a:br>
              <a:rPr lang="en-US" sz="5400" dirty="0"/>
            </a:br>
            <a:r>
              <a:rPr lang="en-US" sz="5400" dirty="0"/>
              <a:t>of this congregation</a:t>
            </a:r>
            <a:br>
              <a:rPr lang="en-US" sz="5400" dirty="0"/>
            </a:br>
            <a:r>
              <a:rPr lang="en-US" sz="5400" dirty="0"/>
              <a:t>and our community.</a:t>
            </a:r>
            <a:br>
              <a:rPr lang="en-US" sz="5400" dirty="0"/>
            </a:br>
            <a:endParaRPr lang="en-US" sz="5400" dirty="0"/>
          </a:p>
        </p:txBody>
      </p:sp>
      <p:sp>
        <p:nvSpPr>
          <p:cNvPr id="3" name="TextBox 2">
            <a:extLst>
              <a:ext uri="{FF2B5EF4-FFF2-40B4-BE49-F238E27FC236}">
                <a16:creationId xmlns:a16="http://schemas.microsoft.com/office/drawing/2014/main" id="{DE286446-DF64-30F7-53D4-7D8CC51F2675}"/>
              </a:ext>
            </a:extLst>
          </p:cNvPr>
          <p:cNvSpPr txBox="1"/>
          <p:nvPr/>
        </p:nvSpPr>
        <p:spPr>
          <a:xfrm>
            <a:off x="669472" y="2967335"/>
            <a:ext cx="3401572" cy="923330"/>
          </a:xfrm>
          <a:prstGeom prst="rect">
            <a:avLst/>
          </a:prstGeom>
          <a:noFill/>
        </p:spPr>
        <p:txBody>
          <a:bodyPr wrap="none" rtlCol="0">
            <a:spAutoFit/>
          </a:bodyPr>
          <a:lstStyle/>
          <a:p>
            <a:r>
              <a:rPr lang="en-US" sz="5400" dirty="0"/>
              <a:t>Affirmation</a:t>
            </a:r>
          </a:p>
        </p:txBody>
      </p:sp>
    </p:spTree>
    <p:extLst>
      <p:ext uri="{BB962C8B-B14F-4D97-AF65-F5344CB8AC3E}">
        <p14:creationId xmlns:p14="http://schemas.microsoft.com/office/powerpoint/2010/main" val="302321793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D42FC-936E-1FE6-E352-C122DF74656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8860BDC-1AF6-326E-6A52-ABE81075470B}"/>
              </a:ext>
            </a:extLst>
          </p:cNvPr>
          <p:cNvSpPr txBox="1"/>
          <p:nvPr/>
        </p:nvSpPr>
        <p:spPr>
          <a:xfrm>
            <a:off x="2079419" y="199457"/>
            <a:ext cx="8033161" cy="707886"/>
          </a:xfrm>
          <a:prstGeom prst="rect">
            <a:avLst/>
          </a:prstGeom>
          <a:noFill/>
        </p:spPr>
        <p:txBody>
          <a:bodyPr wrap="none" rtlCol="0">
            <a:spAutoFit/>
          </a:bodyPr>
          <a:lstStyle/>
          <a:p>
            <a:pPr algn="ctr"/>
            <a:r>
              <a:rPr lang="en-US" sz="4000" dirty="0"/>
              <a:t>Offertory Music: Rainbow Connection</a:t>
            </a:r>
          </a:p>
        </p:txBody>
      </p:sp>
      <p:pic>
        <p:nvPicPr>
          <p:cNvPr id="3" name="Picture 2">
            <a:extLst>
              <a:ext uri="{FF2B5EF4-FFF2-40B4-BE49-F238E27FC236}">
                <a16:creationId xmlns:a16="http://schemas.microsoft.com/office/drawing/2014/main" id="{447EC305-7FB3-2A2D-F48A-AC17FA7DDA1A}"/>
              </a:ext>
            </a:extLst>
          </p:cNvPr>
          <p:cNvPicPr>
            <a:picLocks noChangeAspect="1"/>
          </p:cNvPicPr>
          <p:nvPr/>
        </p:nvPicPr>
        <p:blipFill>
          <a:blip r:embed="rId2"/>
          <a:stretch>
            <a:fillRect/>
          </a:stretch>
        </p:blipFill>
        <p:spPr>
          <a:xfrm>
            <a:off x="1641020" y="1069903"/>
            <a:ext cx="8909957" cy="5788097"/>
          </a:xfrm>
          <a:prstGeom prst="rect">
            <a:avLst/>
          </a:prstGeom>
        </p:spPr>
      </p:pic>
    </p:spTree>
    <p:extLst>
      <p:ext uri="{BB962C8B-B14F-4D97-AF65-F5344CB8AC3E}">
        <p14:creationId xmlns:p14="http://schemas.microsoft.com/office/powerpoint/2010/main" val="283599888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E2B42-09C8-A267-84EC-E514C1FA132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4A5C07D-306E-64B0-C3CF-6E4329C17653}"/>
              </a:ext>
            </a:extLst>
          </p:cNvPr>
          <p:cNvSpPr txBox="1"/>
          <p:nvPr/>
        </p:nvSpPr>
        <p:spPr>
          <a:xfrm>
            <a:off x="7772400" y="2540891"/>
            <a:ext cx="4392677" cy="2554545"/>
          </a:xfrm>
          <a:prstGeom prst="rect">
            <a:avLst/>
          </a:prstGeom>
          <a:noFill/>
        </p:spPr>
        <p:txBody>
          <a:bodyPr wrap="none" rtlCol="0">
            <a:spAutoFit/>
          </a:bodyPr>
          <a:lstStyle/>
          <a:p>
            <a:pPr algn="ctr"/>
            <a:r>
              <a:rPr lang="en-US" sz="4000" dirty="0"/>
              <a:t>Singing Together</a:t>
            </a:r>
          </a:p>
          <a:p>
            <a:pPr algn="ctr"/>
            <a:endParaRPr lang="en-US" sz="4000" dirty="0"/>
          </a:p>
          <a:p>
            <a:pPr algn="ctr"/>
            <a:r>
              <a:rPr lang="en-US" sz="4000" dirty="0"/>
              <a:t>How Could Anyone, </a:t>
            </a:r>
          </a:p>
          <a:p>
            <a:pPr algn="ctr"/>
            <a:r>
              <a:rPr lang="en-US" sz="4000" dirty="0"/>
              <a:t>Teal Hymnal 1053</a:t>
            </a:r>
          </a:p>
        </p:txBody>
      </p:sp>
      <p:pic>
        <p:nvPicPr>
          <p:cNvPr id="4" name="Picture 3">
            <a:extLst>
              <a:ext uri="{FF2B5EF4-FFF2-40B4-BE49-F238E27FC236}">
                <a16:creationId xmlns:a16="http://schemas.microsoft.com/office/drawing/2014/main" id="{7B6F98BD-A23E-1304-8DAF-118388542AE7}"/>
              </a:ext>
            </a:extLst>
          </p:cNvPr>
          <p:cNvPicPr>
            <a:picLocks noChangeAspect="1"/>
          </p:cNvPicPr>
          <p:nvPr/>
        </p:nvPicPr>
        <p:blipFill>
          <a:blip r:embed="rId2"/>
          <a:stretch>
            <a:fillRect/>
          </a:stretch>
        </p:blipFill>
        <p:spPr>
          <a:xfrm>
            <a:off x="0" y="903514"/>
            <a:ext cx="7772400" cy="5829300"/>
          </a:xfrm>
          <a:prstGeom prst="rect">
            <a:avLst/>
          </a:prstGeom>
        </p:spPr>
      </p:pic>
    </p:spTree>
    <p:extLst>
      <p:ext uri="{BB962C8B-B14F-4D97-AF65-F5344CB8AC3E}">
        <p14:creationId xmlns:p14="http://schemas.microsoft.com/office/powerpoint/2010/main" val="280117778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2EE6E-B567-DA7E-FC0C-2AFF10D1C1A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DCFA251-7AFF-B007-165E-C817F3B57DE9}"/>
              </a:ext>
            </a:extLst>
          </p:cNvPr>
          <p:cNvSpPr txBox="1"/>
          <p:nvPr/>
        </p:nvSpPr>
        <p:spPr>
          <a:xfrm>
            <a:off x="4625180" y="208251"/>
            <a:ext cx="2941639" cy="1508105"/>
          </a:xfrm>
          <a:prstGeom prst="rect">
            <a:avLst/>
          </a:prstGeom>
          <a:noFill/>
        </p:spPr>
        <p:txBody>
          <a:bodyPr wrap="none" rtlCol="0">
            <a:spAutoFit/>
          </a:bodyPr>
          <a:lstStyle/>
          <a:p>
            <a:r>
              <a:rPr lang="en-US" sz="4800" dirty="0"/>
              <a:t>Reflections</a:t>
            </a:r>
          </a:p>
          <a:p>
            <a:endParaRPr lang="en-US" sz="4400" dirty="0"/>
          </a:p>
        </p:txBody>
      </p:sp>
      <p:pic>
        <p:nvPicPr>
          <p:cNvPr id="7" name="Picture 6">
            <a:extLst>
              <a:ext uri="{FF2B5EF4-FFF2-40B4-BE49-F238E27FC236}">
                <a16:creationId xmlns:a16="http://schemas.microsoft.com/office/drawing/2014/main" id="{E8F1DE26-7994-1AE6-EAD7-6850C93CD784}"/>
              </a:ext>
            </a:extLst>
          </p:cNvPr>
          <p:cNvPicPr>
            <a:picLocks noChangeAspect="1"/>
          </p:cNvPicPr>
          <p:nvPr/>
        </p:nvPicPr>
        <p:blipFill>
          <a:blip r:embed="rId2"/>
          <a:stretch>
            <a:fillRect/>
          </a:stretch>
        </p:blipFill>
        <p:spPr>
          <a:xfrm>
            <a:off x="1888177" y="1162914"/>
            <a:ext cx="8534374" cy="5695085"/>
          </a:xfrm>
          <a:prstGeom prst="rect">
            <a:avLst/>
          </a:prstGeom>
        </p:spPr>
      </p:pic>
    </p:spTree>
    <p:extLst>
      <p:ext uri="{BB962C8B-B14F-4D97-AF65-F5344CB8AC3E}">
        <p14:creationId xmlns:p14="http://schemas.microsoft.com/office/powerpoint/2010/main" val="160554403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01FE0-C25A-8832-52AD-A30A2D6F3A9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237DF02-6CE9-D948-45DF-513FDA8403AC}"/>
              </a:ext>
            </a:extLst>
          </p:cNvPr>
          <p:cNvSpPr txBox="1"/>
          <p:nvPr/>
        </p:nvSpPr>
        <p:spPr>
          <a:xfrm>
            <a:off x="9008140" y="2659558"/>
            <a:ext cx="2735749" cy="769441"/>
          </a:xfrm>
          <a:prstGeom prst="rect">
            <a:avLst/>
          </a:prstGeom>
          <a:noFill/>
        </p:spPr>
        <p:txBody>
          <a:bodyPr wrap="none" rtlCol="0">
            <a:spAutoFit/>
          </a:bodyPr>
          <a:lstStyle/>
          <a:p>
            <a:r>
              <a:rPr lang="en-US" sz="4400" dirty="0"/>
              <a:t>Meditation</a:t>
            </a:r>
          </a:p>
        </p:txBody>
      </p:sp>
      <p:pic>
        <p:nvPicPr>
          <p:cNvPr id="4" name="Picture 3">
            <a:extLst>
              <a:ext uri="{FF2B5EF4-FFF2-40B4-BE49-F238E27FC236}">
                <a16:creationId xmlns:a16="http://schemas.microsoft.com/office/drawing/2014/main" id="{FE8D4357-CC1E-F136-DED2-50EA2C011A06}"/>
              </a:ext>
            </a:extLst>
          </p:cNvPr>
          <p:cNvPicPr>
            <a:picLocks noChangeAspect="1"/>
          </p:cNvPicPr>
          <p:nvPr/>
        </p:nvPicPr>
        <p:blipFill>
          <a:blip r:embed="rId2"/>
          <a:stretch>
            <a:fillRect/>
          </a:stretch>
        </p:blipFill>
        <p:spPr>
          <a:xfrm>
            <a:off x="-1" y="0"/>
            <a:ext cx="8508635" cy="6857999"/>
          </a:xfrm>
          <a:prstGeom prst="rect">
            <a:avLst/>
          </a:prstGeom>
        </p:spPr>
      </p:pic>
    </p:spTree>
    <p:extLst>
      <p:ext uri="{BB962C8B-B14F-4D97-AF65-F5344CB8AC3E}">
        <p14:creationId xmlns:p14="http://schemas.microsoft.com/office/powerpoint/2010/main" val="138210828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540FD-D938-A577-2045-40DD61B6B8B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A33D013-5052-862D-BD80-C7205F0ABD93}"/>
              </a:ext>
            </a:extLst>
          </p:cNvPr>
          <p:cNvPicPr>
            <a:picLocks noChangeAspect="1"/>
          </p:cNvPicPr>
          <p:nvPr/>
        </p:nvPicPr>
        <p:blipFill>
          <a:blip r:embed="rId2"/>
          <a:stretch>
            <a:fillRect/>
          </a:stretch>
        </p:blipFill>
        <p:spPr>
          <a:xfrm>
            <a:off x="0" y="33528"/>
            <a:ext cx="12192000" cy="6824472"/>
          </a:xfrm>
          <a:prstGeom prst="rect">
            <a:avLst/>
          </a:prstGeom>
        </p:spPr>
      </p:pic>
      <p:sp>
        <p:nvSpPr>
          <p:cNvPr id="6" name="TextBox 5">
            <a:extLst>
              <a:ext uri="{FF2B5EF4-FFF2-40B4-BE49-F238E27FC236}">
                <a16:creationId xmlns:a16="http://schemas.microsoft.com/office/drawing/2014/main" id="{7B36D8C9-F698-CB03-F075-F4E3235AC7FE}"/>
              </a:ext>
            </a:extLst>
          </p:cNvPr>
          <p:cNvSpPr txBox="1"/>
          <p:nvPr/>
        </p:nvSpPr>
        <p:spPr>
          <a:xfrm>
            <a:off x="5822576" y="33528"/>
            <a:ext cx="6536469" cy="7140416"/>
          </a:xfrm>
          <a:prstGeom prst="rect">
            <a:avLst/>
          </a:prstGeom>
          <a:noFill/>
        </p:spPr>
        <p:txBody>
          <a:bodyPr wrap="none" rtlCol="0">
            <a:spAutoFit/>
          </a:bodyPr>
          <a:lstStyle/>
          <a:p>
            <a:r>
              <a:rPr lang="en-US" sz="4000" dirty="0"/>
              <a:t>Spirit of Life, Come to me</a:t>
            </a:r>
          </a:p>
          <a:p>
            <a:r>
              <a:rPr lang="en-US" sz="4000" dirty="0"/>
              <a:t>Sing in my heart</a:t>
            </a:r>
          </a:p>
          <a:p>
            <a:r>
              <a:rPr lang="en-US" sz="4000" dirty="0"/>
              <a:t>All the stirrings of compassion</a:t>
            </a:r>
          </a:p>
          <a:p>
            <a:r>
              <a:rPr lang="en-US" sz="4000" dirty="0"/>
              <a:t>Blow in the wind</a:t>
            </a:r>
          </a:p>
          <a:p>
            <a:r>
              <a:rPr lang="en-US" sz="4000" dirty="0"/>
              <a:t>Rise in the sea</a:t>
            </a:r>
          </a:p>
          <a:p>
            <a:r>
              <a:rPr lang="en-US" sz="4000" dirty="0"/>
              <a:t>Move in the hand</a:t>
            </a:r>
          </a:p>
          <a:p>
            <a:r>
              <a:rPr lang="en-US" sz="4000" dirty="0"/>
              <a:t>Giving life the shape of justice.</a:t>
            </a:r>
          </a:p>
          <a:p>
            <a:r>
              <a:rPr lang="en-US" sz="4000" dirty="0"/>
              <a:t>Roots hold me close</a:t>
            </a:r>
          </a:p>
          <a:p>
            <a:r>
              <a:rPr lang="en-US" sz="4000" dirty="0"/>
              <a:t>Wings set me free</a:t>
            </a:r>
          </a:p>
          <a:p>
            <a:r>
              <a:rPr lang="en-US" sz="4000" dirty="0"/>
              <a:t>Spirit of life</a:t>
            </a:r>
          </a:p>
          <a:p>
            <a:r>
              <a:rPr lang="en-US" sz="4000" dirty="0"/>
              <a:t>Come to me, come to me</a:t>
            </a:r>
          </a:p>
          <a:p>
            <a:endParaRPr lang="en-US" dirty="0"/>
          </a:p>
        </p:txBody>
      </p:sp>
    </p:spTree>
    <p:extLst>
      <p:ext uri="{BB962C8B-B14F-4D97-AF65-F5344CB8AC3E}">
        <p14:creationId xmlns:p14="http://schemas.microsoft.com/office/powerpoint/2010/main" val="225536464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3998AE-860D-CABA-C20D-91A103D59B5F}"/>
              </a:ext>
            </a:extLst>
          </p:cNvPr>
          <p:cNvSpPr txBox="1"/>
          <p:nvPr/>
        </p:nvSpPr>
        <p:spPr>
          <a:xfrm>
            <a:off x="1210236" y="134471"/>
            <a:ext cx="5018490" cy="6863417"/>
          </a:xfrm>
          <a:prstGeom prst="rect">
            <a:avLst/>
          </a:prstGeom>
          <a:noFill/>
        </p:spPr>
        <p:txBody>
          <a:bodyPr wrap="none" rtlCol="0">
            <a:spAutoFit/>
          </a:bodyPr>
          <a:lstStyle/>
          <a:p>
            <a:r>
              <a:rPr lang="en-US" sz="4000" dirty="0"/>
              <a:t>Fuente de amor</a:t>
            </a:r>
          </a:p>
          <a:p>
            <a:r>
              <a:rPr lang="en-US" sz="4000" dirty="0"/>
              <a:t>Ven </a:t>
            </a:r>
            <a:r>
              <a:rPr lang="en-US" sz="4000" dirty="0" err="1"/>
              <a:t>hacia</a:t>
            </a:r>
            <a:r>
              <a:rPr lang="en-US" sz="4000" dirty="0"/>
              <a:t> </a:t>
            </a:r>
            <a:r>
              <a:rPr lang="en-US" sz="4000" dirty="0" err="1"/>
              <a:t>mí</a:t>
            </a:r>
            <a:endParaRPr lang="en-US" sz="4000" dirty="0"/>
          </a:p>
          <a:p>
            <a:r>
              <a:rPr lang="en-US" sz="4000" dirty="0"/>
              <a:t> Y’al </a:t>
            </a:r>
            <a:r>
              <a:rPr lang="en-US" sz="4000" dirty="0" err="1"/>
              <a:t>corazon</a:t>
            </a:r>
            <a:endParaRPr lang="en-US" sz="4000" dirty="0"/>
          </a:p>
          <a:p>
            <a:r>
              <a:rPr lang="en-US" sz="4000" dirty="0" err="1"/>
              <a:t>Cantale</a:t>
            </a:r>
            <a:r>
              <a:rPr lang="en-US" sz="4000" dirty="0"/>
              <a:t> </a:t>
            </a:r>
            <a:r>
              <a:rPr lang="en-US" sz="4000" dirty="0" err="1"/>
              <a:t>tu</a:t>
            </a:r>
            <a:r>
              <a:rPr lang="en-US" sz="4000" dirty="0"/>
              <a:t> </a:t>
            </a:r>
            <a:r>
              <a:rPr lang="en-US" sz="4000" dirty="0" err="1"/>
              <a:t>compassión</a:t>
            </a:r>
            <a:r>
              <a:rPr lang="en-US" sz="4000" dirty="0"/>
              <a:t>.</a:t>
            </a:r>
          </a:p>
          <a:p>
            <a:r>
              <a:rPr lang="en-US" sz="4000" dirty="0" err="1"/>
              <a:t>Sopla</a:t>
            </a:r>
            <a:r>
              <a:rPr lang="en-US" sz="4000" dirty="0"/>
              <a:t> al volar</a:t>
            </a:r>
          </a:p>
          <a:p>
            <a:r>
              <a:rPr lang="en-US" sz="4000" dirty="0"/>
              <a:t>Sube </a:t>
            </a:r>
            <a:r>
              <a:rPr lang="en-US" sz="4000" dirty="0" err="1"/>
              <a:t>en</a:t>
            </a:r>
            <a:r>
              <a:rPr lang="en-US" sz="4000"/>
              <a:t> la </a:t>
            </a:r>
            <a:r>
              <a:rPr lang="en-US" sz="4000" dirty="0"/>
              <a:t>mar</a:t>
            </a:r>
          </a:p>
          <a:p>
            <a:r>
              <a:rPr lang="en-US" sz="4000" dirty="0"/>
              <a:t>Hasta </a:t>
            </a:r>
            <a:r>
              <a:rPr lang="en-US" sz="4000" dirty="0" err="1"/>
              <a:t>moldear</a:t>
            </a:r>
            <a:endParaRPr lang="en-US" sz="4000" dirty="0"/>
          </a:p>
          <a:p>
            <a:r>
              <a:rPr lang="en-US" sz="4000" dirty="0"/>
              <a:t>La </a:t>
            </a:r>
            <a:r>
              <a:rPr lang="en-US" sz="4000" dirty="0" err="1"/>
              <a:t>justicia</a:t>
            </a:r>
            <a:r>
              <a:rPr lang="en-US" sz="4000" dirty="0"/>
              <a:t> de la </a:t>
            </a:r>
            <a:r>
              <a:rPr lang="en-US" sz="4000" dirty="0" err="1"/>
              <a:t>vida</a:t>
            </a:r>
            <a:r>
              <a:rPr lang="en-US" sz="4000" dirty="0"/>
              <a:t>.</a:t>
            </a:r>
          </a:p>
          <a:p>
            <a:r>
              <a:rPr lang="en-US" sz="4000" dirty="0" err="1"/>
              <a:t>Arráigame</a:t>
            </a:r>
            <a:r>
              <a:rPr lang="en-US" sz="4000" dirty="0"/>
              <a:t>, </a:t>
            </a:r>
            <a:r>
              <a:rPr lang="en-US" sz="4000" dirty="0" err="1"/>
              <a:t>libérame</a:t>
            </a:r>
            <a:endParaRPr lang="en-US" sz="4000" dirty="0"/>
          </a:p>
          <a:p>
            <a:r>
              <a:rPr lang="en-US" sz="4000" dirty="0"/>
              <a:t>Fuente de amor</a:t>
            </a:r>
          </a:p>
          <a:p>
            <a:r>
              <a:rPr lang="en-US" sz="4000" dirty="0"/>
              <a:t>Ven a </a:t>
            </a:r>
            <a:r>
              <a:rPr lang="en-US" sz="4000" dirty="0" err="1"/>
              <a:t>mí</a:t>
            </a:r>
            <a:r>
              <a:rPr lang="en-US" sz="4000" dirty="0"/>
              <a:t>, </a:t>
            </a:r>
            <a:r>
              <a:rPr lang="en-US" sz="4000" dirty="0" err="1"/>
              <a:t>ven</a:t>
            </a:r>
            <a:r>
              <a:rPr lang="en-US" sz="4000" dirty="0"/>
              <a:t> a </a:t>
            </a:r>
            <a:r>
              <a:rPr lang="en-US" sz="4000" dirty="0" err="1"/>
              <a:t>mí</a:t>
            </a:r>
            <a:endParaRPr lang="en-US" sz="4000" dirty="0"/>
          </a:p>
        </p:txBody>
      </p:sp>
      <p:pic>
        <p:nvPicPr>
          <p:cNvPr id="3" name="Picture 2">
            <a:extLst>
              <a:ext uri="{FF2B5EF4-FFF2-40B4-BE49-F238E27FC236}">
                <a16:creationId xmlns:a16="http://schemas.microsoft.com/office/drawing/2014/main" id="{B69D17BD-2352-9156-BF44-932175D75903}"/>
              </a:ext>
            </a:extLst>
          </p:cNvPr>
          <p:cNvPicPr>
            <a:picLocks noChangeAspect="1"/>
          </p:cNvPicPr>
          <p:nvPr/>
        </p:nvPicPr>
        <p:blipFill>
          <a:blip r:embed="rId2"/>
          <a:stretch>
            <a:fillRect/>
          </a:stretch>
        </p:blipFill>
        <p:spPr>
          <a:xfrm>
            <a:off x="7908758" y="32656"/>
            <a:ext cx="4283242" cy="6820597"/>
          </a:xfrm>
          <a:prstGeom prst="rect">
            <a:avLst/>
          </a:prstGeom>
        </p:spPr>
      </p:pic>
    </p:spTree>
    <p:extLst>
      <p:ext uri="{BB962C8B-B14F-4D97-AF65-F5344CB8AC3E}">
        <p14:creationId xmlns:p14="http://schemas.microsoft.com/office/powerpoint/2010/main" val="346129403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F25D3-748F-FBAF-D24E-20D233B11B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DC0D2A-3857-B361-CF72-D31B59DD0DFB}"/>
              </a:ext>
            </a:extLst>
          </p:cNvPr>
          <p:cNvSpPr>
            <a:spLocks noGrp="1"/>
          </p:cNvSpPr>
          <p:nvPr>
            <p:ph type="title"/>
          </p:nvPr>
        </p:nvSpPr>
        <p:spPr>
          <a:xfrm>
            <a:off x="7403246" y="2239565"/>
            <a:ext cx="3375212" cy="1690689"/>
          </a:xfrm>
        </p:spPr>
        <p:txBody>
          <a:bodyPr>
            <a:normAutofit/>
          </a:bodyPr>
          <a:lstStyle/>
          <a:p>
            <a:pPr algn="ctr"/>
            <a:r>
              <a:rPr lang="en-US" dirty="0"/>
              <a:t>Chalice</a:t>
            </a:r>
            <a:br>
              <a:rPr lang="en-US" dirty="0"/>
            </a:br>
            <a:r>
              <a:rPr lang="en-US" dirty="0"/>
              <a:t>Extinguishing</a:t>
            </a:r>
          </a:p>
        </p:txBody>
      </p:sp>
      <p:pic>
        <p:nvPicPr>
          <p:cNvPr id="4" name="Picture 3">
            <a:extLst>
              <a:ext uri="{FF2B5EF4-FFF2-40B4-BE49-F238E27FC236}">
                <a16:creationId xmlns:a16="http://schemas.microsoft.com/office/drawing/2014/main" id="{6A4B21AC-45C2-A36D-4F05-431799078EFB}"/>
              </a:ext>
            </a:extLst>
          </p:cNvPr>
          <p:cNvPicPr>
            <a:picLocks noChangeAspect="1"/>
          </p:cNvPicPr>
          <p:nvPr/>
        </p:nvPicPr>
        <p:blipFill>
          <a:blip r:embed="rId2"/>
          <a:stretch>
            <a:fillRect/>
          </a:stretch>
        </p:blipFill>
        <p:spPr>
          <a:xfrm>
            <a:off x="-41324" y="0"/>
            <a:ext cx="6604781" cy="6858000"/>
          </a:xfrm>
          <a:prstGeom prst="rect">
            <a:avLst/>
          </a:prstGeom>
        </p:spPr>
      </p:pic>
    </p:spTree>
    <p:extLst>
      <p:ext uri="{BB962C8B-B14F-4D97-AF65-F5344CB8AC3E}">
        <p14:creationId xmlns:p14="http://schemas.microsoft.com/office/powerpoint/2010/main" val="417753424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506ED-4D41-329E-4299-F14B381B0C1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BE71A1E-2096-10D7-DCEB-AF53A89FC848}"/>
              </a:ext>
            </a:extLst>
          </p:cNvPr>
          <p:cNvSpPr txBox="1"/>
          <p:nvPr/>
        </p:nvSpPr>
        <p:spPr>
          <a:xfrm>
            <a:off x="558395" y="2459504"/>
            <a:ext cx="5136342" cy="1938992"/>
          </a:xfrm>
          <a:prstGeom prst="rect">
            <a:avLst/>
          </a:prstGeom>
          <a:noFill/>
        </p:spPr>
        <p:txBody>
          <a:bodyPr wrap="none" rtlCol="0">
            <a:spAutoFit/>
          </a:bodyPr>
          <a:lstStyle/>
          <a:p>
            <a:r>
              <a:rPr lang="en-US" sz="4000" dirty="0"/>
              <a:t>Postlude</a:t>
            </a:r>
          </a:p>
          <a:p>
            <a:r>
              <a:rPr lang="en-US" sz="4000" dirty="0"/>
              <a:t>Mazurka in B Flat Major</a:t>
            </a:r>
          </a:p>
          <a:p>
            <a:r>
              <a:rPr lang="en-US" sz="4000" dirty="0"/>
              <a:t>Frederic Chopin </a:t>
            </a:r>
          </a:p>
        </p:txBody>
      </p:sp>
      <p:pic>
        <p:nvPicPr>
          <p:cNvPr id="3" name="Picture 2">
            <a:extLst>
              <a:ext uri="{FF2B5EF4-FFF2-40B4-BE49-F238E27FC236}">
                <a16:creationId xmlns:a16="http://schemas.microsoft.com/office/drawing/2014/main" id="{09D3C5B7-352F-9F8C-3801-CCDE948370BD}"/>
              </a:ext>
            </a:extLst>
          </p:cNvPr>
          <p:cNvPicPr>
            <a:picLocks noChangeAspect="1"/>
          </p:cNvPicPr>
          <p:nvPr/>
        </p:nvPicPr>
        <p:blipFill>
          <a:blip r:embed="rId2"/>
          <a:stretch>
            <a:fillRect/>
          </a:stretch>
        </p:blipFill>
        <p:spPr>
          <a:xfrm>
            <a:off x="6022374" y="0"/>
            <a:ext cx="6169626" cy="6935360"/>
          </a:xfrm>
          <a:prstGeom prst="rect">
            <a:avLst/>
          </a:prstGeom>
        </p:spPr>
      </p:pic>
    </p:spTree>
    <p:extLst>
      <p:ext uri="{BB962C8B-B14F-4D97-AF65-F5344CB8AC3E}">
        <p14:creationId xmlns:p14="http://schemas.microsoft.com/office/powerpoint/2010/main" val="380882212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480</TotalTime>
  <Words>265</Words>
  <Application>Microsoft Macintosh PowerPoint</Application>
  <PresentationFormat>Widescreen</PresentationFormat>
  <Paragraphs>49</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BORDERLANDS UU Education– An Investment in Human Potential</vt:lpstr>
      <vt:lpstr>PowerPoint Presentation</vt:lpstr>
      <vt:lpstr>PowerPoint Presentation</vt:lpstr>
      <vt:lpstr>PowerPoint Presentation</vt:lpstr>
      <vt:lpstr>Chalice Lighting</vt:lpstr>
      <vt:lpstr>Together with love we covenant To respect one another  With our words and actions, To support this congregation With our presence, gifts and service And to care for each other And the long-term well-being Of our community.</vt:lpstr>
      <vt:lpstr>Singing Together: Touch the Earth, #301</vt:lpstr>
      <vt:lpstr>Introduction of Speakers</vt:lpstr>
      <vt:lpstr>Offertory Sopori School </vt:lpstr>
      <vt:lpstr>  With gratitude  for the abundance  in our own lives we give for the life  of this congregation and our community. </vt:lpstr>
      <vt:lpstr>PowerPoint Presentation</vt:lpstr>
      <vt:lpstr>PowerPoint Presentation</vt:lpstr>
      <vt:lpstr>PowerPoint Presentation</vt:lpstr>
      <vt:lpstr>PowerPoint Presentation</vt:lpstr>
      <vt:lpstr>PowerPoint Presentation</vt:lpstr>
      <vt:lpstr>PowerPoint Presentation</vt:lpstr>
      <vt:lpstr>Chalice Extinguishing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Diane Farone</dc:creator>
  <cp:lastModifiedBy>Jack</cp:lastModifiedBy>
  <cp:revision>18</cp:revision>
  <dcterms:created xsi:type="dcterms:W3CDTF">2026-06-02T18:25:30Z</dcterms:created>
  <dcterms:modified xsi:type="dcterms:W3CDTF">2026-10-15T18:28:17Z</dcterms:modified>
</cp:coreProperties>
</file>