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6" r:id="rId1"/>
  </p:sldMasterIdLst>
  <p:sldIdLst>
    <p:sldId id="259" r:id="rId2"/>
    <p:sldId id="271" r:id="rId3"/>
    <p:sldId id="355" r:id="rId4"/>
    <p:sldId id="282" r:id="rId5"/>
    <p:sldId id="287" r:id="rId6"/>
    <p:sldId id="265" r:id="rId7"/>
    <p:sldId id="357" r:id="rId8"/>
    <p:sldId id="343" r:id="rId9"/>
    <p:sldId id="359" r:id="rId10"/>
    <p:sldId id="360" r:id="rId11"/>
    <p:sldId id="257" r:id="rId12"/>
    <p:sldId id="344" r:id="rId13"/>
    <p:sldId id="361" r:id="rId14"/>
    <p:sldId id="261" r:id="rId15"/>
    <p:sldId id="262" r:id="rId16"/>
    <p:sldId id="270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86"/>
    <p:restoredTop sz="93767" autoAdjust="0"/>
  </p:normalViewPr>
  <p:slideViewPr>
    <p:cSldViewPr snapToGrid="0" snapToObjects="1">
      <p:cViewPr varScale="1">
        <p:scale>
          <a:sx n="51" d="100"/>
          <a:sy n="51" d="100"/>
        </p:scale>
        <p:origin x="216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3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9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4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4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1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6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63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85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69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324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5432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286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5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874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1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9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797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</p:sldLayoutIdLst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fity.club/lists/suggestions/welcom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hyperlink" Target="https://www.flickr.com/photos/noaaphotolib/2732796537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reepik.com/premium-ai-image/cacti-bloom-brilliant-desert-moon_162689383.ht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4621E288-D9F5-AA68-99DC-1345B02CF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42" y="974834"/>
            <a:ext cx="4650319" cy="522916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</a:t>
            </a:r>
            <a:r>
              <a:rPr lang="en-US" sz="4400" b="1" dirty="0">
                <a:latin typeface="+mj-lt"/>
              </a:rPr>
              <a:t>Welcome to Borderlands</a:t>
            </a:r>
          </a:p>
          <a:p>
            <a:pPr marL="0" indent="0" algn="ctr">
              <a:buNone/>
            </a:pPr>
            <a:r>
              <a:rPr lang="en-US" sz="4400" b="1" dirty="0">
                <a:latin typeface="+mj-lt"/>
              </a:rPr>
              <a:t>Unitarian Universalist!</a:t>
            </a:r>
          </a:p>
          <a:p>
            <a:pPr marL="0" indent="0" algn="ctr">
              <a:buNone/>
            </a:pPr>
            <a:r>
              <a:rPr lang="en-US" sz="4400" b="1" dirty="0">
                <a:solidFill>
                  <a:srgbClr val="FF0000"/>
                </a:solidFill>
                <a:latin typeface="+mj-lt"/>
              </a:rPr>
              <a:t>Date goes here</a:t>
            </a:r>
            <a:endParaRPr lang="en-US" sz="4000" b="1" dirty="0">
              <a:solidFill>
                <a:srgbClr val="FF0000"/>
              </a:solidFill>
              <a:cs typeface="Calibri" panose="020F0502020204030204"/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bg1">
                  <a:alpha val="80000"/>
                </a:schemeClr>
              </a:solidFill>
              <a:cs typeface="Calibri" panose="020F0502020204030204"/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bg1">
                  <a:alpha val="80000"/>
                </a:schemeClr>
              </a:solidFill>
              <a:cs typeface="Calibri" panose="020F0502020204030204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bg1">
                    <a:alpha val="80000"/>
                  </a:schemeClr>
                </a:solidFill>
                <a:cs typeface="Calibri" panose="020F0502020204030204"/>
              </a:rPr>
              <a:t>April 7, 2024</a:t>
            </a:r>
          </a:p>
          <a:p>
            <a:endParaRPr lang="en-US" sz="2400" dirty="0">
              <a:solidFill>
                <a:srgbClr val="FFFFFF">
                  <a:alpha val="80000"/>
                </a:srgbClr>
              </a:solidFill>
              <a:cs typeface="Calibri" panose="020F050202020403020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295E87-02B6-D320-BF9D-C193CE81BA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9973" y="1441056"/>
            <a:ext cx="6831375" cy="41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4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E3997-460D-0E73-02C8-507E350B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0091" y="733425"/>
            <a:ext cx="3867339" cy="53911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300" dirty="0"/>
              <a:t>Prelude:</a:t>
            </a:r>
            <a:br>
              <a:rPr lang="en-US" sz="5300" dirty="0"/>
            </a:br>
            <a:br>
              <a:rPr lang="en-US" sz="5300" dirty="0"/>
            </a:br>
            <a:r>
              <a:rPr lang="en-US" dirty="0">
                <a:effectLst/>
              </a:rPr>
              <a:t>Minuet in G and Minuet in B Flat, Mozart</a:t>
            </a:r>
            <a:r>
              <a:rPr lang="en-US" sz="5400" dirty="0">
                <a:effectLst/>
              </a:rPr>
              <a:t> </a:t>
            </a:r>
            <a:br>
              <a:rPr lang="en-US" sz="3700" dirty="0"/>
            </a:br>
            <a:r>
              <a:rPr lang="en-US" sz="3700" dirty="0"/>
              <a:t>           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C51F77-AE74-4F38-B1DC-29475E38CA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475" y="733425"/>
            <a:ext cx="6696075" cy="5391150"/>
          </a:xfrm>
          <a:prstGeom prst="rect">
            <a:avLst/>
          </a:prstGeom>
          <a:solidFill>
            <a:schemeClr val="tx1"/>
          </a:solidFill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E87B8C-E5AA-4044-AB91-DDA3084B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654" y="799817"/>
            <a:ext cx="6565717" cy="5258367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erson playing a piano&#10;&#10;AI-generated content may be incorrect.">
            <a:extLst>
              <a:ext uri="{FF2B5EF4-FFF2-40B4-BE49-F238E27FC236}">
                <a16:creationId xmlns:a16="http://schemas.microsoft.com/office/drawing/2014/main" id="{FB78C066-0BFB-5D0D-6FD9-1BCD2CA3B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53" y="799815"/>
            <a:ext cx="6458451" cy="525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4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sky with clouds and a rainbow&#10;&#10;AI-generated content may be incorrect.">
            <a:extLst>
              <a:ext uri="{FF2B5EF4-FFF2-40B4-BE49-F238E27FC236}">
                <a16:creationId xmlns:a16="http://schemas.microsoft.com/office/drawing/2014/main" id="{C938F7C2-4437-3084-AF3A-C416EDF7F4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3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A3E6C-163E-CB7A-AE8C-4BA700991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34" y="2441346"/>
            <a:ext cx="6916352" cy="1975307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>
                <a:latin typeface="Lucida Handwriting" panose="03010101010101010101" pitchFamily="66" charset="0"/>
              </a:rPr>
              <a:t>Hymn: #188 Gray</a:t>
            </a:r>
            <a:br>
              <a:rPr lang="en-US" sz="4400" b="1" dirty="0">
                <a:latin typeface="Lucida Handwriting" panose="03010101010101010101" pitchFamily="66" charset="0"/>
              </a:rPr>
            </a:br>
            <a:br>
              <a:rPr lang="en-US" sz="4000" b="1" dirty="0">
                <a:latin typeface="Lucida Handwriting" panose="03010101010101010101" pitchFamily="66" charset="0"/>
              </a:rPr>
            </a:br>
            <a:r>
              <a:rPr lang="en-US" sz="4000" b="1" dirty="0">
                <a:latin typeface="Lucida Handwriting" panose="03010101010101010101" pitchFamily="66" charset="0"/>
              </a:rPr>
              <a:t>“Come, Come Whoever You Are,</a:t>
            </a:r>
            <a:br>
              <a:rPr lang="en-US" sz="4000" b="1" dirty="0">
                <a:latin typeface="Lucida Handwriting" panose="03010101010101010101" pitchFamily="66" charset="0"/>
              </a:rPr>
            </a:br>
            <a:r>
              <a:rPr lang="en-US" sz="4000" b="1" dirty="0">
                <a:latin typeface="Lucida Handwriting" panose="03010101010101010101" pitchFamily="66" charset="0"/>
              </a:rPr>
              <a:t> </a:t>
            </a:r>
            <a:br>
              <a:rPr lang="en-US" sz="4000" b="1" dirty="0">
                <a:latin typeface="Lucida Handwriting" panose="03010101010101010101" pitchFamily="66" charset="0"/>
              </a:rPr>
            </a:br>
            <a:r>
              <a:rPr lang="en-US" sz="4000" b="1" dirty="0">
                <a:latin typeface="Lucida Handwriting" panose="03010101010101010101" pitchFamily="66" charset="0"/>
              </a:rPr>
              <a:t>Wander, worshiper, Lover of leaving,</a:t>
            </a:r>
            <a:br>
              <a:rPr lang="en-US" sz="4000" b="1" dirty="0">
                <a:latin typeface="Lucida Handwriting" panose="03010101010101010101" pitchFamily="66" charset="0"/>
              </a:rPr>
            </a:br>
            <a:r>
              <a:rPr lang="en-US" sz="4000" b="1" dirty="0">
                <a:latin typeface="Lucida Handwriting" panose="03010101010101010101" pitchFamily="66" charset="0"/>
              </a:rPr>
              <a:t> </a:t>
            </a:r>
            <a:br>
              <a:rPr lang="en-US" sz="4000" b="1" dirty="0">
                <a:latin typeface="Lucida Handwriting" panose="03010101010101010101" pitchFamily="66" charset="0"/>
              </a:rPr>
            </a:br>
            <a:r>
              <a:rPr lang="en-US" sz="4000" b="1" dirty="0">
                <a:latin typeface="Lucida Handwriting" panose="03010101010101010101" pitchFamily="66" charset="0"/>
              </a:rPr>
              <a:t>Ours is no caravan of Despair, </a:t>
            </a:r>
            <a:br>
              <a:rPr lang="en-US" sz="4000" b="1" dirty="0">
                <a:latin typeface="Lucida Handwriting" panose="03010101010101010101" pitchFamily="66" charset="0"/>
              </a:rPr>
            </a:br>
            <a:br>
              <a:rPr lang="en-US" sz="4000" b="1" dirty="0">
                <a:latin typeface="Lucida Handwriting" panose="03010101010101010101" pitchFamily="66" charset="0"/>
              </a:rPr>
            </a:br>
            <a:r>
              <a:rPr lang="en-US" sz="4000" b="1" dirty="0">
                <a:latin typeface="Lucida Handwriting" panose="03010101010101010101" pitchFamily="66" charset="0"/>
              </a:rPr>
              <a:t>Come yet again come.”</a:t>
            </a:r>
          </a:p>
        </p:txBody>
      </p:sp>
      <p:pic>
        <p:nvPicPr>
          <p:cNvPr id="5" name="Picture 4" descr="A frame with children around the earth&#10;&#10;AI-generated content may be incorrect.">
            <a:extLst>
              <a:ext uri="{FF2B5EF4-FFF2-40B4-BE49-F238E27FC236}">
                <a16:creationId xmlns:a16="http://schemas.microsoft.com/office/drawing/2014/main" id="{615B62BB-F5E2-41F0-3E91-FC53E3336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4326" y="310313"/>
            <a:ext cx="4964666" cy="606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43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4BF39E-C70E-5C69-4553-31BF5C043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13795" y="731360"/>
            <a:ext cx="10276720" cy="5395278"/>
          </a:xfrm>
          <a:prstGeom prst="rect">
            <a:avLst/>
          </a:prstGeom>
          <a:ln w="127000" cap="flat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</p:spTree>
    <p:extLst>
      <p:ext uri="{BB962C8B-B14F-4D97-AF65-F5344CB8AC3E}">
        <p14:creationId xmlns:p14="http://schemas.microsoft.com/office/powerpoint/2010/main" val="69183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18875-F5EB-988A-207F-8FE89EBE0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124" y="134670"/>
            <a:ext cx="6855584" cy="92994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atin typeface="Lucida Handwriting" panose="03010101010101010101" pitchFamily="66" charset="0"/>
              </a:rPr>
              <a:t>Chalice Lighting</a:t>
            </a:r>
          </a:p>
        </p:txBody>
      </p:sp>
      <p:pic>
        <p:nvPicPr>
          <p:cNvPr id="4" name="Picture 3" descr="A quilt with a candle on it&#10;&#10;AI-generated content may be incorrect.">
            <a:extLst>
              <a:ext uri="{FF2B5EF4-FFF2-40B4-BE49-F238E27FC236}">
                <a16:creationId xmlns:a16="http://schemas.microsoft.com/office/drawing/2014/main" id="{1DC2D499-8C39-F369-4757-65BBF5F4AF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825" y="1246463"/>
            <a:ext cx="6900883" cy="436507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A7E666E-09D7-D45F-8ED3-48A75BEE38BD}"/>
              </a:ext>
            </a:extLst>
          </p:cNvPr>
          <p:cNvSpPr txBox="1">
            <a:spLocks/>
          </p:cNvSpPr>
          <p:nvPr/>
        </p:nvSpPr>
        <p:spPr>
          <a:xfrm>
            <a:off x="1041991" y="5975243"/>
            <a:ext cx="6787079" cy="882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 cap="all"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Lucida Handwriting" panose="03010101010101010101" pitchFamily="66" charset="0"/>
              </a:rPr>
              <a:t>Jim Lund</a:t>
            </a:r>
          </a:p>
        </p:txBody>
      </p:sp>
      <p:pic>
        <p:nvPicPr>
          <p:cNvPr id="7" name="Picture 6" descr="A candle on a stand&#10;&#10;AI-generated content may be incorrect.">
            <a:extLst>
              <a:ext uri="{FF2B5EF4-FFF2-40B4-BE49-F238E27FC236}">
                <a16:creationId xmlns:a16="http://schemas.microsoft.com/office/drawing/2014/main" id="{F8379698-1E70-6063-4813-17B06DF4835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0175" y="3429000"/>
            <a:ext cx="1087230" cy="8839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F62F70-FEC1-3FE4-4C08-C679680DCA0E}"/>
              </a:ext>
            </a:extLst>
          </p:cNvPr>
          <p:cNvSpPr txBox="1"/>
          <p:nvPr/>
        </p:nvSpPr>
        <p:spPr>
          <a:xfrm>
            <a:off x="9346019" y="4486940"/>
            <a:ext cx="1515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John Harmer</a:t>
            </a:r>
          </a:p>
        </p:txBody>
      </p:sp>
    </p:spTree>
    <p:extLst>
      <p:ext uri="{BB962C8B-B14F-4D97-AF65-F5344CB8AC3E}">
        <p14:creationId xmlns:p14="http://schemas.microsoft.com/office/powerpoint/2010/main" val="140613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803C2-DB94-11C3-3955-1DEE1A0E8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18977"/>
            <a:ext cx="11887200" cy="3498112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Speaker:     Richard Bolivar, 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dirty="0">
                <a:effectLst/>
              </a:rPr>
              <a:t>Comparative Cultures</a:t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4" name="Picture 3" descr="A group of children in a classroom&#10;&#10;AI-generated content may be incorrect.">
            <a:extLst>
              <a:ext uri="{FF2B5EF4-FFF2-40B4-BE49-F238E27FC236}">
                <a16:creationId xmlns:a16="http://schemas.microsoft.com/office/drawing/2014/main" id="{E6CBDC82-B6FF-3925-6806-E2163A38AF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8152" y="3187964"/>
            <a:ext cx="3835695" cy="295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83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A6262-080E-0152-7CD0-C8D15AAA4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14" y="211578"/>
            <a:ext cx="11219413" cy="1326321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</a:rPr>
              <a:t>(#131 in the gray hymnal)</a:t>
            </a:r>
            <a:br>
              <a:rPr lang="en-US" sz="3600" dirty="0">
                <a:effectLst/>
              </a:rPr>
            </a:br>
            <a:r>
              <a:rPr lang="en-US" dirty="0">
                <a:effectLst/>
              </a:rPr>
              <a:t>Love Will Guide Us,  </a:t>
            </a:r>
            <a:r>
              <a:rPr lang="en-US" sz="2400" dirty="0">
                <a:effectLst/>
              </a:rPr>
              <a:t>Sally Rogers</a:t>
            </a:r>
          </a:p>
        </p:txBody>
      </p:sp>
      <p:pic>
        <p:nvPicPr>
          <p:cNvPr id="9" name="Picture 8" descr="A blue sky with white clouds and text&#10;&#10;AI-generated content may be incorrect.">
            <a:extLst>
              <a:ext uri="{FF2B5EF4-FFF2-40B4-BE49-F238E27FC236}">
                <a16:creationId xmlns:a16="http://schemas.microsoft.com/office/drawing/2014/main" id="{0FA54067-04BF-616E-E5E7-E69F0B952A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40" y="1379418"/>
            <a:ext cx="7772400" cy="5267004"/>
          </a:xfrm>
          <a:prstGeom prst="rect">
            <a:avLst/>
          </a:prstGeom>
        </p:spPr>
      </p:pic>
      <p:pic>
        <p:nvPicPr>
          <p:cNvPr id="12" name="Picture 11" descr="A person's feet on a wooden surface&#10;&#10;AI-generated content may be incorrect.">
            <a:extLst>
              <a:ext uri="{FF2B5EF4-FFF2-40B4-BE49-F238E27FC236}">
                <a16:creationId xmlns:a16="http://schemas.microsoft.com/office/drawing/2014/main" id="{7DA9878D-38EF-22DA-3A3E-E12A80B83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616" y="1537899"/>
            <a:ext cx="3523775" cy="491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4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06FA1-E466-C0D3-0DFA-50008AE64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9" y="667461"/>
            <a:ext cx="5168557" cy="1326321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50/50 Offertory</a:t>
            </a:r>
            <a:br>
              <a:rPr lang="en-US" dirty="0">
                <a:effectLst/>
              </a:rPr>
            </a:br>
            <a:br>
              <a:rPr lang="en-US" dirty="0">
                <a:effectLst/>
              </a:rPr>
            </a:br>
            <a:r>
              <a:rPr lang="en-US" dirty="0">
                <a:effectLst/>
              </a:rPr>
              <a:t> Arivaca Early Learning Center</a:t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7F78B3-FD8A-4577-07AE-131B57547E54}"/>
              </a:ext>
            </a:extLst>
          </p:cNvPr>
          <p:cNvSpPr txBox="1"/>
          <p:nvPr/>
        </p:nvSpPr>
        <p:spPr>
          <a:xfrm>
            <a:off x="6455391" y="255917"/>
            <a:ext cx="45792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Offertory Music: </a:t>
            </a:r>
          </a:p>
          <a:p>
            <a:pPr algn="ctr"/>
            <a:r>
              <a:rPr lang="en-US" sz="3200" dirty="0"/>
              <a:t>Look to the Rainbow from Finian’s Rainbow</a:t>
            </a:r>
          </a:p>
        </p:txBody>
      </p:sp>
      <p:pic>
        <p:nvPicPr>
          <p:cNvPr id="7" name="Picture 6" descr="A group of children holding up colorful paper&#10;&#10;AI-generated content may be incorrect.">
            <a:extLst>
              <a:ext uri="{FF2B5EF4-FFF2-40B4-BE49-F238E27FC236}">
                <a16:creationId xmlns:a16="http://schemas.microsoft.com/office/drawing/2014/main" id="{B3B11BE7-F9B6-B304-F839-0174CC27BC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708" y="2137437"/>
            <a:ext cx="5423007" cy="4053102"/>
          </a:xfrm>
          <a:prstGeom prst="rect">
            <a:avLst/>
          </a:prstGeom>
        </p:spPr>
      </p:pic>
      <p:pic>
        <p:nvPicPr>
          <p:cNvPr id="13" name="Picture 12" descr="A colorful text on a background of clouds&#10;&#10;AI-generated content may be incorrect.">
            <a:extLst>
              <a:ext uri="{FF2B5EF4-FFF2-40B4-BE49-F238E27FC236}">
                <a16:creationId xmlns:a16="http://schemas.microsoft.com/office/drawing/2014/main" id="{F92F66CA-98E1-EF39-9FF0-C1DEE28A3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391" y="2137437"/>
            <a:ext cx="4579298" cy="405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0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54919-AFCA-D192-C41F-C9C89BCA1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59861" y="403639"/>
            <a:ext cx="13311721" cy="1326321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Speaker: Jack Webber, Story for all ages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Jack and Jill and Bill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and what it takes for boys to become good men.</a:t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8" name="Content Placeholder 7" descr="A close-up of a bandage on a child's leg&#10;&#10;AI-generated content may be incorrect.">
            <a:extLst>
              <a:ext uri="{FF2B5EF4-FFF2-40B4-BE49-F238E27FC236}">
                <a16:creationId xmlns:a16="http://schemas.microsoft.com/office/drawing/2014/main" id="{64A25B8A-A159-055F-0092-9956E300FF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1563" y="1882845"/>
            <a:ext cx="2165171" cy="1924597"/>
          </a:xfrm>
          <a:prstGeom prst="rect">
            <a:avLst/>
          </a:prstGeom>
        </p:spPr>
      </p:pic>
      <p:pic>
        <p:nvPicPr>
          <p:cNvPr id="6" name="Content Placeholder 5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7CC940BC-3971-3452-0849-ECCC01C4FE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268" y="1882846"/>
            <a:ext cx="2165171" cy="1924597"/>
          </a:xfrm>
          <a:prstGeom prst="rect">
            <a:avLst/>
          </a:prstGeom>
        </p:spPr>
      </p:pic>
      <p:pic>
        <p:nvPicPr>
          <p:cNvPr id="10" name="Picture 9" descr="A group of children reading in a classroom&#10;&#10;AI-generated content may be incorrect.">
            <a:extLst>
              <a:ext uri="{FF2B5EF4-FFF2-40B4-BE49-F238E27FC236}">
                <a16:creationId xmlns:a16="http://schemas.microsoft.com/office/drawing/2014/main" id="{941B6F51-AA7C-6A9D-877F-D2195A2C4C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7843" y="1882845"/>
            <a:ext cx="1915829" cy="1924597"/>
          </a:xfrm>
          <a:prstGeom prst="rect">
            <a:avLst/>
          </a:prstGeom>
        </p:spPr>
      </p:pic>
      <p:pic>
        <p:nvPicPr>
          <p:cNvPr id="12" name="Picture 11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2C11AD33-F559-7B8E-5E17-2B25FEDCCD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7582" y="1729960"/>
            <a:ext cx="1763740" cy="2077482"/>
          </a:xfrm>
          <a:prstGeom prst="rect">
            <a:avLst/>
          </a:prstGeom>
        </p:spPr>
      </p:pic>
      <p:pic>
        <p:nvPicPr>
          <p:cNvPr id="14" name="Picture 13" descr="A cartoon of a road with cars and mountains&#10;&#10;AI-generated content may be incorrect.">
            <a:extLst>
              <a:ext uri="{FF2B5EF4-FFF2-40B4-BE49-F238E27FC236}">
                <a16:creationId xmlns:a16="http://schemas.microsoft.com/office/drawing/2014/main" id="{4F036670-F977-DD9A-4017-81764C9BBB4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8495" y="1740040"/>
            <a:ext cx="2541320" cy="2067402"/>
          </a:xfrm>
          <a:prstGeom prst="rect">
            <a:avLst/>
          </a:prstGeom>
        </p:spPr>
      </p:pic>
      <p:pic>
        <p:nvPicPr>
          <p:cNvPr id="16" name="Picture 15" descr="Cartoon of a bear and a bear in a bathroom&#10;&#10;AI-generated content may be incorrect.">
            <a:extLst>
              <a:ext uri="{FF2B5EF4-FFF2-40B4-BE49-F238E27FC236}">
                <a16:creationId xmlns:a16="http://schemas.microsoft.com/office/drawing/2014/main" id="{1E17E13A-A32D-24EC-D556-3B3682FF43B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4286" y="4033818"/>
            <a:ext cx="4379216" cy="2650364"/>
          </a:xfrm>
          <a:prstGeom prst="rect">
            <a:avLst/>
          </a:prstGeom>
        </p:spPr>
      </p:pic>
      <p:pic>
        <p:nvPicPr>
          <p:cNvPr id="18" name="Picture 17" descr="A silhouette of a person standing in front of a sign&#10;&#10;AI-generated content may be incorrect.">
            <a:extLst>
              <a:ext uri="{FF2B5EF4-FFF2-40B4-BE49-F238E27FC236}">
                <a16:creationId xmlns:a16="http://schemas.microsoft.com/office/drawing/2014/main" id="{ACD16ECB-A95B-A3F8-E853-73890B0CC57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4159" y="4083157"/>
            <a:ext cx="3717136" cy="260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04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8847C-A2A6-CD43-BD13-3591E130B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1369539"/>
            <a:ext cx="11442700" cy="4683143"/>
          </a:xfrm>
        </p:spPr>
        <p:txBody>
          <a:bodyPr>
            <a:noAutofit/>
          </a:bodyPr>
          <a:lstStyle/>
          <a:p>
            <a:pPr algn="l"/>
            <a:r>
              <a:rPr lang="en-US" sz="3200" b="1" u="sng" cap="none" dirty="0">
                <a:solidFill>
                  <a:schemeClr val="tx1"/>
                </a:solidFill>
                <a:latin typeface="Georgia" panose="02040502050405020303" pitchFamily="18" charset="0"/>
              </a:rPr>
              <a:t>Together</a:t>
            </a:r>
            <a:r>
              <a:rPr lang="en-US" sz="3200" b="1" cap="none" dirty="0">
                <a:solidFill>
                  <a:schemeClr val="tx1"/>
                </a:solidFill>
                <a:latin typeface="Georgia" panose="02040502050405020303" pitchFamily="18" charset="0"/>
              </a:rPr>
              <a:t> with </a:t>
            </a:r>
            <a:r>
              <a:rPr lang="en-US" sz="3200" b="1" u="sng" cap="none" dirty="0">
                <a:solidFill>
                  <a:schemeClr val="tx1"/>
                </a:solidFill>
                <a:latin typeface="Georgia" panose="02040502050405020303" pitchFamily="18" charset="0"/>
              </a:rPr>
              <a:t>love</a:t>
            </a:r>
            <a:r>
              <a:rPr lang="en-US" sz="3200" b="1" cap="none" dirty="0">
                <a:solidFill>
                  <a:schemeClr val="tx1"/>
                </a:solidFill>
                <a:latin typeface="Georgia" panose="02040502050405020303" pitchFamily="18" charset="0"/>
              </a:rPr>
              <a:t> we covenant</a:t>
            </a:r>
            <a:r>
              <a:rPr lang="en-US" sz="3200" b="1" dirty="0">
                <a:solidFill>
                  <a:schemeClr val="tx1"/>
                </a:solidFill>
                <a:latin typeface="Georgia" panose="02040502050405020303" pitchFamily="18" charset="0"/>
              </a:rPr>
              <a:t>:</a:t>
            </a:r>
            <a:br>
              <a:rPr lang="en-US" sz="3200" b="1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br>
              <a:rPr lang="en-US" sz="3200" b="1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n-US" sz="3200" b="1" dirty="0">
                <a:solidFill>
                  <a:schemeClr val="tx1"/>
                </a:solidFill>
                <a:latin typeface="Georgia" panose="02040502050405020303" pitchFamily="18" charset="0"/>
              </a:rPr>
              <a:t>1.  </a:t>
            </a:r>
            <a:r>
              <a:rPr lang="en-US" sz="3200" cap="none" dirty="0">
                <a:latin typeface="Georgia" panose="02040502050405020303" pitchFamily="18" charset="0"/>
              </a:rPr>
              <a:t>T</a:t>
            </a:r>
            <a:r>
              <a:rPr lang="en-US" sz="3200" b="1" cap="none" dirty="0">
                <a:solidFill>
                  <a:schemeClr val="tx1"/>
                </a:solidFill>
                <a:latin typeface="Georgia" panose="02040502050405020303" pitchFamily="18" charset="0"/>
              </a:rPr>
              <a:t>o </a:t>
            </a:r>
            <a:r>
              <a:rPr lang="en-US" sz="3200" b="1" u="sng" cap="none" dirty="0">
                <a:solidFill>
                  <a:schemeClr val="tx1"/>
                </a:solidFill>
                <a:latin typeface="Georgia" panose="02040502050405020303" pitchFamily="18" charset="0"/>
              </a:rPr>
              <a:t>respect</a:t>
            </a:r>
            <a:r>
              <a:rPr lang="en-US" sz="3200" b="1" cap="none" dirty="0">
                <a:solidFill>
                  <a:schemeClr val="tx1"/>
                </a:solidFill>
                <a:latin typeface="Georgia" panose="02040502050405020303" pitchFamily="18" charset="0"/>
              </a:rPr>
              <a:t> one another with our words and 	actions,</a:t>
            </a:r>
            <a:br>
              <a:rPr lang="en-US" sz="3200" b="1" cap="none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br>
              <a:rPr lang="en-US" sz="3200" b="1" cap="none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n-US" sz="3200" b="1" cap="none" dirty="0">
                <a:solidFill>
                  <a:schemeClr val="tx1"/>
                </a:solidFill>
                <a:latin typeface="Georgia" panose="02040502050405020303" pitchFamily="18" charset="0"/>
              </a:rPr>
              <a:t>2.  To </a:t>
            </a:r>
            <a:r>
              <a:rPr lang="en-US" sz="3200" b="1" u="sng" cap="none" dirty="0">
                <a:solidFill>
                  <a:schemeClr val="tx1"/>
                </a:solidFill>
                <a:latin typeface="Georgia" panose="02040502050405020303" pitchFamily="18" charset="0"/>
              </a:rPr>
              <a:t>support</a:t>
            </a:r>
            <a:r>
              <a:rPr lang="en-US" sz="3200" b="1" cap="none" dirty="0">
                <a:solidFill>
                  <a:schemeClr val="tx1"/>
                </a:solidFill>
                <a:latin typeface="Georgia" panose="02040502050405020303" pitchFamily="18" charset="0"/>
              </a:rPr>
              <a:t> this congregation with our presence, 	gifts, and service, and</a:t>
            </a:r>
            <a:br>
              <a:rPr lang="en-US" sz="3200" b="1" cap="none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br>
              <a:rPr lang="en-US" sz="3200" b="1" cap="none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r>
              <a:rPr lang="en-US" sz="3200" b="1" cap="none" dirty="0">
                <a:solidFill>
                  <a:schemeClr val="tx1"/>
                </a:solidFill>
                <a:latin typeface="Georgia" panose="02040502050405020303" pitchFamily="18" charset="0"/>
              </a:rPr>
              <a:t>3.  To </a:t>
            </a:r>
            <a:r>
              <a:rPr lang="en-US" sz="3200" b="1" u="sng" cap="none" dirty="0">
                <a:solidFill>
                  <a:schemeClr val="tx1"/>
                </a:solidFill>
                <a:latin typeface="Georgia" panose="02040502050405020303" pitchFamily="18" charset="0"/>
              </a:rPr>
              <a:t>care</a:t>
            </a:r>
            <a:r>
              <a:rPr lang="en-US" sz="3200" b="1" cap="none" dirty="0">
                <a:solidFill>
                  <a:schemeClr val="tx1"/>
                </a:solidFill>
                <a:latin typeface="Georgia" panose="02040502050405020303" pitchFamily="18" charset="0"/>
              </a:rPr>
              <a:t> for each other and the long-term well-	being of our community</a:t>
            </a:r>
            <a:endParaRPr lang="en-US" sz="32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FD3F55-73CE-F24C-D6ED-1A200CCABBC8}"/>
              </a:ext>
            </a:extLst>
          </p:cNvPr>
          <p:cNvSpPr txBox="1"/>
          <p:nvPr/>
        </p:nvSpPr>
        <p:spPr>
          <a:xfrm>
            <a:off x="0" y="137020"/>
            <a:ext cx="8183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Lucida Handwriting" panose="03010101010101010101" pitchFamily="66" charset="0"/>
              </a:rPr>
              <a:t>BUU COVENANT:</a:t>
            </a:r>
          </a:p>
        </p:txBody>
      </p:sp>
      <p:pic>
        <p:nvPicPr>
          <p:cNvPr id="4" name="Picture 3" descr="A close-up of hands holding each other&#10;&#10;AI-generated content may be incorrect.">
            <a:extLst>
              <a:ext uri="{FF2B5EF4-FFF2-40B4-BE49-F238E27FC236}">
                <a16:creationId xmlns:a16="http://schemas.microsoft.com/office/drawing/2014/main" id="{86007BA1-CEF4-5967-8672-2E040B83D6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7900" y="137020"/>
            <a:ext cx="3505200" cy="202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5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A1BBC-B153-6E30-C335-B5E7702F8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885" y="766550"/>
            <a:ext cx="11887199" cy="132632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Hymn - </a:t>
            </a:r>
            <a:r>
              <a:rPr lang="en-US" dirty="0">
                <a:effectLst/>
              </a:rPr>
              <a:t>(#348 in the gray hymnal</a:t>
            </a:r>
            <a:br>
              <a:rPr lang="en-US" dirty="0">
                <a:effectLst/>
              </a:rPr>
            </a:br>
            <a:br>
              <a:rPr lang="en-US" dirty="0"/>
            </a:br>
            <a:r>
              <a:rPr lang="en-US" sz="4400" dirty="0">
                <a:effectLst/>
              </a:rPr>
              <a:t>Guide My Feet      </a:t>
            </a:r>
            <a:r>
              <a:rPr lang="en-US" dirty="0">
                <a:effectLst/>
              </a:rPr>
              <a:t>Willis James</a:t>
            </a:r>
            <a:endParaRPr lang="en-US" dirty="0"/>
          </a:p>
        </p:txBody>
      </p:sp>
      <p:pic>
        <p:nvPicPr>
          <p:cNvPr id="5" name="Picture 4" descr="A book cover with footprints in sand&#10;&#10;AI-generated content may be incorrect.">
            <a:extLst>
              <a:ext uri="{FF2B5EF4-FFF2-40B4-BE49-F238E27FC236}">
                <a16:creationId xmlns:a16="http://schemas.microsoft.com/office/drawing/2014/main" id="{62C077E0-A05F-A940-C9F5-3F4C4B713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0948" y="2561148"/>
            <a:ext cx="5107959" cy="388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1328B1-6FBB-32A4-0F38-8A346FEAFD05}"/>
              </a:ext>
            </a:extLst>
          </p:cNvPr>
          <p:cNvSpPr txBox="1"/>
          <p:nvPr/>
        </p:nvSpPr>
        <p:spPr>
          <a:xfrm>
            <a:off x="3425589" y="139700"/>
            <a:ext cx="6843540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/>
              <a:t>Speaker: George Smith, </a:t>
            </a:r>
          </a:p>
          <a:p>
            <a:pPr algn="ctr"/>
            <a:r>
              <a:rPr lang="en-US" sz="4400" b="1" dirty="0"/>
              <a:t>Tired or Retired</a:t>
            </a:r>
            <a:endParaRPr lang="en-US" sz="4400" dirty="0"/>
          </a:p>
          <a:p>
            <a:endParaRPr lang="en-US" dirty="0"/>
          </a:p>
        </p:txBody>
      </p:sp>
      <p:pic>
        <p:nvPicPr>
          <p:cNvPr id="4" name="Picture 3" descr="Two chairs on a dock&#10;&#10;AI-generated content may be incorrect.">
            <a:extLst>
              <a:ext uri="{FF2B5EF4-FFF2-40B4-BE49-F238E27FC236}">
                <a16:creationId xmlns:a16="http://schemas.microsoft.com/office/drawing/2014/main" id="{118183D9-F7E3-E42D-0F13-0D31974A17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7092" y="4379413"/>
            <a:ext cx="3505484" cy="1959476"/>
          </a:xfrm>
          <a:prstGeom prst="rect">
            <a:avLst/>
          </a:prstGeom>
        </p:spPr>
      </p:pic>
      <p:pic>
        <p:nvPicPr>
          <p:cNvPr id="6" name="Picture 5" descr="A sheep holding a sign and a cup of coffee&#10;&#10;AI-generated content may be incorrect.">
            <a:extLst>
              <a:ext uri="{FF2B5EF4-FFF2-40B4-BE49-F238E27FC236}">
                <a16:creationId xmlns:a16="http://schemas.microsoft.com/office/drawing/2014/main" id="{46D5957D-A1C4-01D5-931D-0758EEB98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3847910"/>
            <a:ext cx="2616200" cy="2286000"/>
          </a:xfrm>
          <a:prstGeom prst="rect">
            <a:avLst/>
          </a:prstGeom>
        </p:spPr>
      </p:pic>
      <p:pic>
        <p:nvPicPr>
          <p:cNvPr id="8" name="Picture 7" descr="A cartoon of a person lying on his back&#10;&#10;AI-generated content may be incorrect.">
            <a:extLst>
              <a:ext uri="{FF2B5EF4-FFF2-40B4-BE49-F238E27FC236}">
                <a16:creationId xmlns:a16="http://schemas.microsoft.com/office/drawing/2014/main" id="{28D403AB-16F8-8314-5B72-0145285A1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88" y="218599"/>
            <a:ext cx="2286000" cy="3289300"/>
          </a:xfrm>
          <a:prstGeom prst="rect">
            <a:avLst/>
          </a:prstGeom>
        </p:spPr>
      </p:pic>
      <p:pic>
        <p:nvPicPr>
          <p:cNvPr id="10" name="Picture 9" descr="A grey shirt with a cow on it and jeans&#10;&#10;AI-generated content may be incorrect.">
            <a:extLst>
              <a:ext uri="{FF2B5EF4-FFF2-40B4-BE49-F238E27FC236}">
                <a16:creationId xmlns:a16="http://schemas.microsoft.com/office/drawing/2014/main" id="{FAAAF419-BD0A-7D6D-6730-02317B2EF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909" y="4379413"/>
            <a:ext cx="2362200" cy="1943100"/>
          </a:xfrm>
          <a:prstGeom prst="rect">
            <a:avLst/>
          </a:prstGeom>
        </p:spPr>
      </p:pic>
      <p:pic>
        <p:nvPicPr>
          <p:cNvPr id="12" name="Picture 11" descr="A black rectangular sign with multicolored text&#10;&#10;AI-generated content may be incorrect.">
            <a:extLst>
              <a:ext uri="{FF2B5EF4-FFF2-40B4-BE49-F238E27FC236}">
                <a16:creationId xmlns:a16="http://schemas.microsoft.com/office/drawing/2014/main" id="{0B76040E-2897-DAA8-1341-D5F65EF629C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9612" y="1800053"/>
            <a:ext cx="1832591" cy="2154269"/>
          </a:xfrm>
          <a:prstGeom prst="rect">
            <a:avLst/>
          </a:prstGeom>
        </p:spPr>
      </p:pic>
      <p:pic>
        <p:nvPicPr>
          <p:cNvPr id="14" name="Picture 13" descr="A sign with black text&#10;&#10;AI-generated content may be incorrect.">
            <a:extLst>
              <a:ext uri="{FF2B5EF4-FFF2-40B4-BE49-F238E27FC236}">
                <a16:creationId xmlns:a16="http://schemas.microsoft.com/office/drawing/2014/main" id="{DA9B08D6-EC0C-EBF5-DE9F-68EBDB74577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6157" y="1680792"/>
            <a:ext cx="3855588" cy="239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5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95728C-54AB-B406-A4DD-73528E2E116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/>
          </a:stretch>
        </p:blipFill>
        <p:spPr>
          <a:xfrm>
            <a:off x="20" y="4060"/>
            <a:ext cx="12191980" cy="685597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D1CAB03-F6A4-4736-85F6-261056424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3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E2321B3-5D47-422E-8DD6-192DA485F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30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harpenSoften amount="35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2493C6-A56F-4944-BE61-30B172954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10" y="3636802"/>
            <a:ext cx="8851790" cy="305583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dirty="0"/>
              <a:t>Spirit </a:t>
            </a:r>
            <a:r>
              <a:rPr lang="en-US" sz="3600" cap="none" dirty="0"/>
              <a:t>of life, come unto me. </a:t>
            </a:r>
            <a:br>
              <a:rPr lang="en-US" sz="3600" cap="none" dirty="0"/>
            </a:br>
            <a:r>
              <a:rPr lang="en-US" sz="3600" cap="none" dirty="0"/>
              <a:t>Sing in my heart all the stirrings of compassion.</a:t>
            </a:r>
            <a:r>
              <a:rPr lang="en-US" sz="3600" dirty="0"/>
              <a:t>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Blow </a:t>
            </a:r>
            <a:r>
              <a:rPr lang="en-US" sz="3600" cap="none" dirty="0"/>
              <a:t>in the wind, rise in the sea; move in the hand, giving life the shape of justice. </a:t>
            </a:r>
            <a:br>
              <a:rPr lang="en-US" sz="3600" cap="none" dirty="0"/>
            </a:br>
            <a:br>
              <a:rPr lang="en-US" sz="3600" cap="none" dirty="0"/>
            </a:br>
            <a:r>
              <a:rPr lang="en-US" sz="3600" cap="none" dirty="0"/>
              <a:t>ROOTS hold me close. Wings set me free.</a:t>
            </a:r>
            <a:br>
              <a:rPr lang="en-US" sz="3600" cap="none" dirty="0"/>
            </a:br>
            <a:r>
              <a:rPr lang="en-US" sz="3600" cap="none" dirty="0"/>
              <a:t> </a:t>
            </a:r>
            <a:br>
              <a:rPr lang="en-US" sz="3600" cap="none" dirty="0"/>
            </a:br>
            <a:r>
              <a:rPr lang="en-US" sz="3600" cap="none" dirty="0"/>
              <a:t>SPIRIT of Life, come to me, come to me.</a:t>
            </a: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7324E-8ECD-480B-67BD-D641BF527E00}"/>
              </a:ext>
            </a:extLst>
          </p:cNvPr>
          <p:cNvSpPr txBox="1"/>
          <p:nvPr/>
        </p:nvSpPr>
        <p:spPr>
          <a:xfrm>
            <a:off x="1840746" y="165367"/>
            <a:ext cx="7198926" cy="12031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defTabSz="914400">
              <a:lnSpc>
                <a:spcPct val="120000"/>
              </a:lnSpc>
              <a:spcBef>
                <a:spcPts val="1000"/>
              </a:spcBef>
            </a:pPr>
            <a:endParaRPr lang="en-US" sz="2400" b="1" dirty="0"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87CE3D-C8D3-DD14-CC32-A30316339F46}"/>
              </a:ext>
            </a:extLst>
          </p:cNvPr>
          <p:cNvSpPr txBox="1"/>
          <p:nvPr/>
        </p:nvSpPr>
        <p:spPr>
          <a:xfrm>
            <a:off x="9715040" y="6657945"/>
            <a:ext cx="247696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www.flickr.com/photos/noaaphotolib/2732796537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02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A69209-DB08-D1A9-1330-AFF17E0AA6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/>
          </a:stretch>
        </p:blipFill>
        <p:spPr>
          <a:xfrm>
            <a:off x="177991" y="4060"/>
            <a:ext cx="12008301" cy="675268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D1CAB03-F6A4-4736-85F6-261056424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3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2321B3-5D47-422E-8DD6-192DA485F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30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harpenSoften amount="35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00F444-747C-5544-A8DA-AD5043B88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" y="1703933"/>
            <a:ext cx="9001462" cy="489231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4400" cap="none" dirty="0"/>
              <a:t>Fuente de-amor</a:t>
            </a:r>
            <a:r>
              <a:rPr lang="en-US" sz="4400" dirty="0"/>
              <a:t>, </a:t>
            </a:r>
            <a:br>
              <a:rPr lang="en-US" sz="4400" dirty="0"/>
            </a:br>
            <a:br>
              <a:rPr lang="en-US" sz="4400" dirty="0"/>
            </a:br>
            <a:r>
              <a:rPr lang="en-US" sz="4400" cap="none" dirty="0"/>
              <a:t>Ven </a:t>
            </a:r>
            <a:r>
              <a:rPr lang="en-US" sz="4400" cap="none" dirty="0" err="1"/>
              <a:t>hacia</a:t>
            </a:r>
            <a:r>
              <a:rPr lang="en-US" sz="4400" cap="none" dirty="0"/>
              <a:t> </a:t>
            </a:r>
            <a:r>
              <a:rPr lang="en-US" sz="4400" cap="none" dirty="0" err="1"/>
              <a:t>mí</a:t>
            </a:r>
            <a:r>
              <a:rPr lang="en-US" sz="4400" cap="none" dirty="0"/>
              <a:t>, </a:t>
            </a:r>
            <a:r>
              <a:rPr lang="en-US" sz="4400" cap="none" dirty="0" err="1"/>
              <a:t>Y’al</a:t>
            </a:r>
            <a:r>
              <a:rPr lang="en-US" sz="4400" cap="none" dirty="0"/>
              <a:t> </a:t>
            </a:r>
            <a:r>
              <a:rPr lang="en-US" sz="4400" cap="none" dirty="0" err="1"/>
              <a:t>corazón</a:t>
            </a:r>
            <a:r>
              <a:rPr lang="en-US" sz="4400" cap="none" dirty="0"/>
              <a:t>,</a:t>
            </a:r>
            <a:br>
              <a:rPr lang="en-US" sz="4400" cap="none" dirty="0"/>
            </a:br>
            <a:r>
              <a:rPr lang="en-US" sz="4400" cap="none" dirty="0" err="1"/>
              <a:t>cántale</a:t>
            </a:r>
            <a:r>
              <a:rPr lang="en-US" sz="4400" cap="none" dirty="0"/>
              <a:t> </a:t>
            </a:r>
            <a:r>
              <a:rPr lang="en-US" sz="4400" cap="none" dirty="0" err="1"/>
              <a:t>tu</a:t>
            </a:r>
            <a:r>
              <a:rPr lang="en-US" sz="4400" cap="none" dirty="0"/>
              <a:t> </a:t>
            </a:r>
            <a:r>
              <a:rPr lang="en-US" sz="4400" cap="none" dirty="0" err="1"/>
              <a:t>compasión</a:t>
            </a:r>
            <a:r>
              <a:rPr lang="en-US" sz="4400" cap="none" dirty="0"/>
              <a:t>. </a:t>
            </a:r>
            <a:br>
              <a:rPr lang="en-US" sz="4400" cap="none" dirty="0"/>
            </a:br>
            <a:br>
              <a:rPr lang="en-US" sz="4400" cap="none" dirty="0"/>
            </a:br>
            <a:r>
              <a:rPr lang="en-US" sz="4400" cap="none" dirty="0" err="1"/>
              <a:t>Sopla</a:t>
            </a:r>
            <a:r>
              <a:rPr lang="en-US" sz="4400" cap="none" dirty="0"/>
              <a:t>-al volar, </a:t>
            </a:r>
            <a:r>
              <a:rPr lang="en-US" sz="4400" cap="none" dirty="0" err="1"/>
              <a:t>sube-en</a:t>
            </a:r>
            <a:r>
              <a:rPr lang="en-US" sz="4400" cap="none" dirty="0"/>
              <a:t> la mar, hasta </a:t>
            </a:r>
            <a:r>
              <a:rPr lang="en-US" sz="4400" cap="none" dirty="0" err="1"/>
              <a:t>molde-ar</a:t>
            </a:r>
            <a:r>
              <a:rPr lang="en-US" sz="4400" cap="none" dirty="0"/>
              <a:t> la </a:t>
            </a:r>
            <a:r>
              <a:rPr lang="en-US" sz="4400" cap="none" dirty="0" err="1"/>
              <a:t>justicia</a:t>
            </a:r>
            <a:r>
              <a:rPr lang="en-US" sz="4400" cap="none" dirty="0"/>
              <a:t> de la </a:t>
            </a:r>
            <a:r>
              <a:rPr lang="en-US" sz="4400" cap="none" dirty="0" err="1"/>
              <a:t>vida</a:t>
            </a:r>
            <a:r>
              <a:rPr lang="en-US" sz="4400" cap="none" dirty="0"/>
              <a:t>. </a:t>
            </a:r>
            <a:br>
              <a:rPr lang="en-US" sz="4400" cap="none" dirty="0"/>
            </a:br>
            <a:br>
              <a:rPr lang="en-US" sz="4400" cap="none" dirty="0"/>
            </a:br>
            <a:r>
              <a:rPr lang="en-US" sz="4400" cap="none" dirty="0" err="1"/>
              <a:t>Arráigame</a:t>
            </a:r>
            <a:r>
              <a:rPr lang="en-US" sz="4400" cap="none" dirty="0"/>
              <a:t>, </a:t>
            </a:r>
            <a:r>
              <a:rPr lang="en-US" sz="4400" cap="none" dirty="0" err="1"/>
              <a:t>libérame</a:t>
            </a:r>
            <a:r>
              <a:rPr lang="en-US" sz="4400" cap="none" dirty="0"/>
              <a:t>, </a:t>
            </a:r>
            <a:r>
              <a:rPr lang="en-US" sz="4400" cap="none" dirty="0" err="1"/>
              <a:t>fuente</a:t>
            </a:r>
            <a:r>
              <a:rPr lang="en-US" sz="4400" cap="none" dirty="0"/>
              <a:t> de-amor, </a:t>
            </a:r>
            <a:r>
              <a:rPr lang="en-US" sz="4400" cap="none" dirty="0" err="1"/>
              <a:t>ven</a:t>
            </a:r>
            <a:r>
              <a:rPr lang="en-US" sz="4400" cap="none" dirty="0"/>
              <a:t> a </a:t>
            </a:r>
            <a:r>
              <a:rPr lang="en-US" sz="4400" cap="none" dirty="0" err="1"/>
              <a:t>mí</a:t>
            </a:r>
            <a:r>
              <a:rPr lang="en-US" sz="4400" cap="none" dirty="0"/>
              <a:t>, </a:t>
            </a:r>
            <a:r>
              <a:rPr lang="en-US" sz="4400" cap="none" dirty="0" err="1"/>
              <a:t>ven</a:t>
            </a:r>
            <a:r>
              <a:rPr lang="en-US" sz="4400" cap="none" dirty="0"/>
              <a:t> a </a:t>
            </a:r>
            <a:r>
              <a:rPr lang="en-US" sz="4400" cap="none" dirty="0" err="1"/>
              <a:t>mí</a:t>
            </a:r>
            <a:r>
              <a:rPr lang="en-US" sz="4400" cap="none" dirty="0"/>
              <a:t>.</a:t>
            </a:r>
            <a:br>
              <a:rPr lang="en-US" sz="2600" cap="none" dirty="0"/>
            </a:b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20984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5A9BF-BAF0-0824-12D7-B22857D12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80" y="240061"/>
            <a:ext cx="10399129" cy="122740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Lucida Handwriting" panose="03010101010101010101" pitchFamily="66" charset="0"/>
              </a:rPr>
              <a:t>Extinguishing the Chalice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EA7FB-09E9-46F7-F170-E969D6F147CA}"/>
              </a:ext>
            </a:extLst>
          </p:cNvPr>
          <p:cNvSpPr txBox="1"/>
          <p:nvPr/>
        </p:nvSpPr>
        <p:spPr>
          <a:xfrm>
            <a:off x="929996" y="5972006"/>
            <a:ext cx="626440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A Poem by Richard Bolivar</a:t>
            </a:r>
          </a:p>
          <a:p>
            <a:pPr algn="ctr"/>
            <a:endParaRPr lang="en-US" sz="3600" b="1" dirty="0"/>
          </a:p>
          <a:p>
            <a:pPr algn="ctr"/>
            <a:r>
              <a:rPr lang="en-US" sz="3600" b="1" dirty="0"/>
              <a:t> </a:t>
            </a:r>
            <a:endParaRPr lang="en-US" sz="3600" dirty="0"/>
          </a:p>
          <a:p>
            <a:endParaRPr lang="en-US" dirty="0"/>
          </a:p>
        </p:txBody>
      </p:sp>
      <p:pic>
        <p:nvPicPr>
          <p:cNvPr id="5" name="Picture 4" descr="A napkin with a cup of coffee and a pen&#10;&#10;AI-generated content may be incorrect.">
            <a:extLst>
              <a:ext uri="{FF2B5EF4-FFF2-40B4-BE49-F238E27FC236}">
                <a16:creationId xmlns:a16="http://schemas.microsoft.com/office/drawing/2014/main" id="{4C657058-F186-1BED-7385-9CBC5ECBA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03" y="1398191"/>
            <a:ext cx="6832600" cy="4356100"/>
          </a:xfrm>
          <a:prstGeom prst="rect">
            <a:avLst/>
          </a:prstGeom>
        </p:spPr>
      </p:pic>
      <p:pic>
        <p:nvPicPr>
          <p:cNvPr id="7" name="Picture 6" descr="A sculpture of a bowl&#10;&#10;AI-generated content may be incorrect.">
            <a:extLst>
              <a:ext uri="{FF2B5EF4-FFF2-40B4-BE49-F238E27FC236}">
                <a16:creationId xmlns:a16="http://schemas.microsoft.com/office/drawing/2014/main" id="{078D885E-CD20-D438-F035-E079DBB97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880" y="1467462"/>
            <a:ext cx="3566529" cy="43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6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A3A16-0868-B62C-B618-F66048C0A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376" y="87674"/>
            <a:ext cx="10112721" cy="1197308"/>
          </a:xfrm>
        </p:spPr>
        <p:txBody>
          <a:bodyPr>
            <a:noAutofit/>
          </a:bodyPr>
          <a:lstStyle/>
          <a:p>
            <a:br>
              <a:rPr lang="en-US" sz="48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800" b="1" dirty="0">
                <a:solidFill>
                  <a:schemeClr val="bg1"/>
                </a:solidFill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b="1" dirty="0">
                <a:ea typeface="Calibri" panose="020F0502020204030204" pitchFamily="34" charset="0"/>
                <a:cs typeface="Calibri" panose="020F0502020204030204" pitchFamily="34" charset="0"/>
              </a:rPr>
              <a:t>Postlude: </a:t>
            </a:r>
            <a:br>
              <a:rPr lang="en-US" sz="5400" b="1" dirty="0"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400" b="1" dirty="0">
                <a:latin typeface="Lucida Handwriting" panose="03010101010101010101" pitchFamily="66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b="1" dirty="0">
                <a:latin typeface="Lucida Handwriting" panose="03010101010101010101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4400" b="1" dirty="0">
                <a:latin typeface="Lucida Handwriting" panose="03010101010101010101" pitchFamily="66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4000" b="1" dirty="0">
              <a:solidFill>
                <a:schemeClr val="bg1"/>
              </a:solidFill>
              <a:latin typeface="Lucida Handwriting" panose="03010101010101010101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1132C0-E0FA-221D-AB0C-F1E0FE8588C6}"/>
              </a:ext>
            </a:extLst>
          </p:cNvPr>
          <p:cNvSpPr txBox="1"/>
          <p:nvPr/>
        </p:nvSpPr>
        <p:spPr>
          <a:xfrm>
            <a:off x="3438088" y="628124"/>
            <a:ext cx="51212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That Old Gang of Mine,</a:t>
            </a:r>
          </a:p>
          <a:p>
            <a:r>
              <a:rPr lang="en-US" sz="3600" dirty="0"/>
              <a:t> Ziegfeld Follies</a:t>
            </a:r>
          </a:p>
          <a:p>
            <a:endParaRPr lang="en-US" dirty="0"/>
          </a:p>
        </p:txBody>
      </p:sp>
      <p:pic>
        <p:nvPicPr>
          <p:cNvPr id="13" name="Picture 12" descr="A person holding a cup&#10;&#10;AI-generated content may be incorrect.">
            <a:extLst>
              <a:ext uri="{FF2B5EF4-FFF2-40B4-BE49-F238E27FC236}">
                <a16:creationId xmlns:a16="http://schemas.microsoft.com/office/drawing/2014/main" id="{C36DB3BF-B636-F5D9-DF84-FB0AF7CCD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4665" y="5009567"/>
            <a:ext cx="2286000" cy="1812530"/>
          </a:xfrm>
          <a:prstGeom prst="rect">
            <a:avLst/>
          </a:prstGeom>
        </p:spPr>
      </p:pic>
      <p:pic>
        <p:nvPicPr>
          <p:cNvPr id="15" name="Picture 14" descr="A cartoon of a person drinking from a cup&#10;&#10;AI-generated content may be incorrect.">
            <a:extLst>
              <a:ext uri="{FF2B5EF4-FFF2-40B4-BE49-F238E27FC236}">
                <a16:creationId xmlns:a16="http://schemas.microsoft.com/office/drawing/2014/main" id="{427EF5EA-BBE3-CC26-62FA-ADE52CC8B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82" y="141982"/>
            <a:ext cx="1714778" cy="2286000"/>
          </a:xfrm>
          <a:prstGeom prst="rect">
            <a:avLst/>
          </a:prstGeom>
        </p:spPr>
      </p:pic>
      <p:pic>
        <p:nvPicPr>
          <p:cNvPr id="19" name="Picture 18" descr="A cartoon of a person with a mustache holding a cup of coffee&#10;&#10;AI-generated content may be incorrect.">
            <a:extLst>
              <a:ext uri="{FF2B5EF4-FFF2-40B4-BE49-F238E27FC236}">
                <a16:creationId xmlns:a16="http://schemas.microsoft.com/office/drawing/2014/main" id="{1EB4577A-C7D6-A6C7-70F0-C79167E58C9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2977" y="3164837"/>
            <a:ext cx="1844383" cy="1595480"/>
          </a:xfrm>
          <a:prstGeom prst="rect">
            <a:avLst/>
          </a:prstGeom>
        </p:spPr>
      </p:pic>
      <p:pic>
        <p:nvPicPr>
          <p:cNvPr id="23" name="Picture 22" descr="A person with a beard drinking from a cup&#10;&#10;AI-generated content may be incorrect.">
            <a:extLst>
              <a:ext uri="{FF2B5EF4-FFF2-40B4-BE49-F238E27FC236}">
                <a16:creationId xmlns:a16="http://schemas.microsoft.com/office/drawing/2014/main" id="{4180D8FA-0A2F-9829-D173-6E037862D5B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634" y="1347591"/>
            <a:ext cx="2286001" cy="1640013"/>
          </a:xfrm>
          <a:prstGeom prst="rect">
            <a:avLst/>
          </a:prstGeom>
        </p:spPr>
      </p:pic>
      <p:pic>
        <p:nvPicPr>
          <p:cNvPr id="31" name="Picture 30" descr="A white mug with black text&#10;&#10;AI-generated content may be incorrect.">
            <a:extLst>
              <a:ext uri="{FF2B5EF4-FFF2-40B4-BE49-F238E27FC236}">
                <a16:creationId xmlns:a16="http://schemas.microsoft.com/office/drawing/2014/main" id="{D2A601B0-4EF5-7BFF-C75F-AAF2FC0D4DB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107" y="2676744"/>
            <a:ext cx="1714778" cy="1679944"/>
          </a:xfrm>
          <a:prstGeom prst="rect">
            <a:avLst/>
          </a:prstGeom>
        </p:spPr>
      </p:pic>
      <p:pic>
        <p:nvPicPr>
          <p:cNvPr id="35" name="Picture 34" descr="A white mug with a red truck on it&#10;&#10;AI-generated content may be incorrect.">
            <a:extLst>
              <a:ext uri="{FF2B5EF4-FFF2-40B4-BE49-F238E27FC236}">
                <a16:creationId xmlns:a16="http://schemas.microsoft.com/office/drawing/2014/main" id="{2EEC1681-DC3B-D7E8-CDAA-069A3642958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16" y="4605450"/>
            <a:ext cx="2044160" cy="200139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51CABB1-D92E-4F72-504A-34A3608F81DA}"/>
              </a:ext>
            </a:extLst>
          </p:cNvPr>
          <p:cNvSpPr txBox="1"/>
          <p:nvPr/>
        </p:nvSpPr>
        <p:spPr>
          <a:xfrm>
            <a:off x="9444518" y="152700"/>
            <a:ext cx="274580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Michael King, Denny Boots, Stan Mass, David Doyle,  John Asley,</a:t>
            </a:r>
          </a:p>
          <a:p>
            <a:pPr algn="ctr"/>
            <a:r>
              <a:rPr lang="en-US" sz="2800" dirty="0"/>
              <a:t> Jim Hoy, </a:t>
            </a:r>
          </a:p>
          <a:p>
            <a:pPr algn="ctr"/>
            <a:r>
              <a:rPr lang="en-US" sz="2800" dirty="0"/>
              <a:t>Ken Lopez, Gary Tepe, Randy Mitchell, </a:t>
            </a:r>
          </a:p>
          <a:p>
            <a:pPr algn="ctr"/>
            <a:r>
              <a:rPr lang="en-US" sz="2800" dirty="0"/>
              <a:t>John </a:t>
            </a:r>
            <a:r>
              <a:rPr lang="en-US" sz="2800" dirty="0" err="1"/>
              <a:t>Lazaruk</a:t>
            </a:r>
            <a:r>
              <a:rPr lang="en-US" sz="2800" dirty="0"/>
              <a:t> John Kron, </a:t>
            </a:r>
          </a:p>
          <a:p>
            <a:pPr algn="ctr"/>
            <a:r>
              <a:rPr lang="en-US" sz="2800" dirty="0"/>
              <a:t>Cliff Mayfield,  Charlie Golec, Jim Fearnside</a:t>
            </a:r>
          </a:p>
          <a:p>
            <a:pPr algn="ctr"/>
            <a:r>
              <a:rPr lang="en-US" sz="2800" dirty="0"/>
              <a:t>Etc.  </a:t>
            </a:r>
          </a:p>
        </p:txBody>
      </p:sp>
      <p:pic>
        <p:nvPicPr>
          <p:cNvPr id="38" name="Picture 37" descr="A white mug with text on it&#10;&#10;AI-generated content may be incorrect.">
            <a:extLst>
              <a:ext uri="{FF2B5EF4-FFF2-40B4-BE49-F238E27FC236}">
                <a16:creationId xmlns:a16="http://schemas.microsoft.com/office/drawing/2014/main" id="{9DE043A0-3C77-7941-D2F3-28B4E7988E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2932" y="2105452"/>
            <a:ext cx="4381500" cy="458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6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3322</TotalTime>
  <Words>437</Words>
  <Application>Microsoft Macintosh PowerPoint</Application>
  <PresentationFormat>Widescreen</PresentationFormat>
  <Paragraphs>38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Bookman Old Style</vt:lpstr>
      <vt:lpstr>Calibri</vt:lpstr>
      <vt:lpstr>Georgia</vt:lpstr>
      <vt:lpstr>Lucida Handwriting</vt:lpstr>
      <vt:lpstr>Rockwell</vt:lpstr>
      <vt:lpstr>Damask</vt:lpstr>
      <vt:lpstr>PowerPoint Presentation</vt:lpstr>
      <vt:lpstr>Prelude:  Minuet in G and Minuet in B Flat, Mozart                </vt:lpstr>
      <vt:lpstr>PowerPoint Presentation</vt:lpstr>
      <vt:lpstr>Hymn: #188 Gray  “Come, Come Whoever You Are,   Wander, worshiper, Lover of leaving,   Ours is no caravan of Despair,   Come yet again come.”</vt:lpstr>
      <vt:lpstr>PowerPoint Presentation</vt:lpstr>
      <vt:lpstr>Chalice Lighting</vt:lpstr>
      <vt:lpstr>Speaker:     Richard Bolivar,   Comparative Cultures </vt:lpstr>
      <vt:lpstr>(#131 in the gray hymnal) Love Will Guide Us,  Sally Rogers</vt:lpstr>
      <vt:lpstr>50/50 Offertory   Arivaca Early Learning Center </vt:lpstr>
      <vt:lpstr>Speaker: Jack Webber, Story for all ages Jack and Jill and Bill  and what it takes for boys to become good men. </vt:lpstr>
      <vt:lpstr>Together with love we covenant:  1.  To respect one another with our words and  actions,  2.  To support this congregation with our presence,  gifts, and service, and  3.  To care for each other and the long-term well- being of our community</vt:lpstr>
      <vt:lpstr>Hymn - (#348 in the gray hymnal  Guide My Feet      Willis James</vt:lpstr>
      <vt:lpstr>PowerPoint Presentation</vt:lpstr>
      <vt:lpstr>Spirit of life, come unto me.  Sing in my heart all the stirrings of compassion.   Blow in the wind, rise in the sea; move in the hand, giving life the shape of justice.   ROOTS hold me close. Wings set me free.   SPIRIT of Life, come to me, come to me.</vt:lpstr>
      <vt:lpstr>Fuente de-amor,   Ven hacia mí, Y’al corazón, cántale tu compasión.   Sopla-al volar, sube-en la mar, hasta molde-ar la justicia de la vida.   Arráigame, libérame, fuente de-amor, ven a mí, ven a mí. </vt:lpstr>
      <vt:lpstr>Extinguishing the Chalice</vt:lpstr>
      <vt:lpstr>  Postlude: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auctionbuu@gmail.com</cp:lastModifiedBy>
  <cp:revision>193</cp:revision>
  <dcterms:created xsi:type="dcterms:W3CDTF">2023-03-05T00:46:00Z</dcterms:created>
  <dcterms:modified xsi:type="dcterms:W3CDTF">2026-07-08T22:19:14Z</dcterms:modified>
</cp:coreProperties>
</file>