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3" r:id="rId4"/>
    <p:sldId id="258" r:id="rId5"/>
    <p:sldId id="259" r:id="rId6"/>
    <p:sldId id="265" r:id="rId7"/>
    <p:sldId id="270" r:id="rId8"/>
    <p:sldId id="260" r:id="rId9"/>
    <p:sldId id="267" r:id="rId10"/>
    <p:sldId id="261" r:id="rId11"/>
    <p:sldId id="266" r:id="rId12"/>
    <p:sldId id="262" r:id="rId13"/>
    <p:sldId id="272" r:id="rId14"/>
    <p:sldId id="273" r:id="rId15"/>
    <p:sldId id="274" r:id="rId16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F6DF"/>
    <a:srgbClr val="F02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0"/>
    <p:restoredTop sz="94584"/>
  </p:normalViewPr>
  <p:slideViewPr>
    <p:cSldViewPr snapToGrid="0">
      <p:cViewPr varScale="1">
        <p:scale>
          <a:sx n="41" d="100"/>
          <a:sy n="41" d="100"/>
        </p:scale>
        <p:origin x="208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ackwebber/Desktop/BUU/Budget%20Docs/Revenue%20Sources%20Pie%20Chart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ackwebber/Desktop/BUU/Budget%20Docs/Revenue%20Sources%20Pie%20Char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ackwebber/Desktop/BUU/Budget%20Docs/Revenue%20Sources%20Pie%20Chart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>
                <a:solidFill>
                  <a:srgbClr val="00B050"/>
                </a:solidFill>
              </a:rPr>
              <a:t>Revenue Sources</a:t>
            </a:r>
          </a:p>
        </c:rich>
      </c:tx>
      <c:overlay val="0"/>
      <c:spPr>
        <a:solidFill>
          <a:schemeClr val="bg1"/>
        </a:solidFill>
        <a:ln>
          <a:solidFill>
            <a:srgbClr val="00B05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913017473008043"/>
          <c:y val="2.7141498568244112E-2"/>
          <c:w val="0.93115148431306394"/>
          <c:h val="0.710619226139987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24-25 Actual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Sheet1!$A$4:$A$14</c:f>
              <c:strCache>
                <c:ptCount val="11"/>
                <c:pt idx="0">
                  <c:v>Pledges</c:v>
                </c:pt>
                <c:pt idx="1">
                  <c:v>Sunday Plate Net</c:v>
                </c:pt>
                <c:pt idx="2">
                  <c:v>Donations</c:v>
                </c:pt>
                <c:pt idx="3">
                  <c:v>Auction</c:v>
                </c:pt>
                <c:pt idx="4">
                  <c:v>Rumage Sale</c:v>
                </c:pt>
                <c:pt idx="5">
                  <c:v>Concerts</c:v>
                </c:pt>
                <c:pt idx="6">
                  <c:v>Memorial Garden</c:v>
                </c:pt>
                <c:pt idx="7">
                  <c:v>Net Appreciation, GF Investments</c:v>
                </c:pt>
                <c:pt idx="8">
                  <c:v>Other</c:v>
                </c:pt>
                <c:pt idx="10">
                  <c:v>Total Revenue</c:v>
                </c:pt>
              </c:strCache>
            </c:strRef>
          </c:cat>
          <c:val>
            <c:numRef>
              <c:f>Sheet1!$B$4:$B$14</c:f>
              <c:numCache>
                <c:formatCode>"$"#,##0</c:formatCode>
                <c:ptCount val="11"/>
                <c:pt idx="0">
                  <c:v>118040</c:v>
                </c:pt>
                <c:pt idx="1">
                  <c:v>13428</c:v>
                </c:pt>
                <c:pt idx="2" formatCode="#,##0">
                  <c:v>6260</c:v>
                </c:pt>
                <c:pt idx="3">
                  <c:v>7999</c:v>
                </c:pt>
                <c:pt idx="4">
                  <c:v>1874</c:v>
                </c:pt>
                <c:pt idx="5">
                  <c:v>935</c:v>
                </c:pt>
                <c:pt idx="6">
                  <c:v>3036</c:v>
                </c:pt>
                <c:pt idx="7">
                  <c:v>2238</c:v>
                </c:pt>
                <c:pt idx="8">
                  <c:v>4158</c:v>
                </c:pt>
                <c:pt idx="10">
                  <c:v>157968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33-6F45-9644-D1426BD80C14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25-26 Budget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Sheet1!$A$4:$A$14</c:f>
              <c:strCache>
                <c:ptCount val="11"/>
                <c:pt idx="0">
                  <c:v>Pledges</c:v>
                </c:pt>
                <c:pt idx="1">
                  <c:v>Sunday Plate Net</c:v>
                </c:pt>
                <c:pt idx="2">
                  <c:v>Donations</c:v>
                </c:pt>
                <c:pt idx="3">
                  <c:v>Auction</c:v>
                </c:pt>
                <c:pt idx="4">
                  <c:v>Rumage Sale</c:v>
                </c:pt>
                <c:pt idx="5">
                  <c:v>Concerts</c:v>
                </c:pt>
                <c:pt idx="6">
                  <c:v>Memorial Garden</c:v>
                </c:pt>
                <c:pt idx="7">
                  <c:v>Net Appreciation, GF Investments</c:v>
                </c:pt>
                <c:pt idx="8">
                  <c:v>Other</c:v>
                </c:pt>
                <c:pt idx="10">
                  <c:v>Total Revenue</c:v>
                </c:pt>
              </c:strCache>
            </c:strRef>
          </c:cat>
          <c:val>
            <c:numRef>
              <c:f>Sheet1!$C$4:$C$14</c:f>
              <c:numCache>
                <c:formatCode>"$"#,##0</c:formatCode>
                <c:ptCount val="11"/>
                <c:pt idx="0">
                  <c:v>155728</c:v>
                </c:pt>
                <c:pt idx="1">
                  <c:v>9000</c:v>
                </c:pt>
                <c:pt idx="2" formatCode="#,##0">
                  <c:v>3000</c:v>
                </c:pt>
                <c:pt idx="3">
                  <c:v>6500</c:v>
                </c:pt>
                <c:pt idx="4">
                  <c:v>1600</c:v>
                </c:pt>
                <c:pt idx="5">
                  <c:v>0</c:v>
                </c:pt>
                <c:pt idx="6">
                  <c:v>400</c:v>
                </c:pt>
                <c:pt idx="7">
                  <c:v>1200</c:v>
                </c:pt>
                <c:pt idx="8">
                  <c:v>2400</c:v>
                </c:pt>
                <c:pt idx="10">
                  <c:v>179828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33-6F45-9644-D1426BD80C14}"/>
            </c:ext>
          </c:extLst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26-27 Budget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Sheet1!$A$4:$A$14</c:f>
              <c:strCache>
                <c:ptCount val="11"/>
                <c:pt idx="0">
                  <c:v>Pledges</c:v>
                </c:pt>
                <c:pt idx="1">
                  <c:v>Sunday Plate Net</c:v>
                </c:pt>
                <c:pt idx="2">
                  <c:v>Donations</c:v>
                </c:pt>
                <c:pt idx="3">
                  <c:v>Auction</c:v>
                </c:pt>
                <c:pt idx="4">
                  <c:v>Rumage Sale</c:v>
                </c:pt>
                <c:pt idx="5">
                  <c:v>Concerts</c:v>
                </c:pt>
                <c:pt idx="6">
                  <c:v>Memorial Garden</c:v>
                </c:pt>
                <c:pt idx="7">
                  <c:v>Net Appreciation, GF Investments</c:v>
                </c:pt>
                <c:pt idx="8">
                  <c:v>Other</c:v>
                </c:pt>
                <c:pt idx="10">
                  <c:v>Total Revenue</c:v>
                </c:pt>
              </c:strCache>
            </c:strRef>
          </c:cat>
          <c:val>
            <c:numRef>
              <c:f>Sheet1!$D$4:$D$14</c:f>
              <c:numCache>
                <c:formatCode>"$"#,##0</c:formatCode>
                <c:ptCount val="11"/>
                <c:pt idx="0">
                  <c:v>130000</c:v>
                </c:pt>
                <c:pt idx="1">
                  <c:v>10000</c:v>
                </c:pt>
                <c:pt idx="2" formatCode="#,##0">
                  <c:v>3000</c:v>
                </c:pt>
                <c:pt idx="3">
                  <c:v>5000</c:v>
                </c:pt>
                <c:pt idx="4">
                  <c:v>1700</c:v>
                </c:pt>
                <c:pt idx="5">
                  <c:v>2000</c:v>
                </c:pt>
                <c:pt idx="6">
                  <c:v>1000</c:v>
                </c:pt>
                <c:pt idx="7">
                  <c:v>0</c:v>
                </c:pt>
                <c:pt idx="8">
                  <c:v>1300</c:v>
                </c:pt>
                <c:pt idx="10">
                  <c:v>154000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33-6F45-9644-D1426BD80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7109680"/>
        <c:axId val="577111408"/>
      </c:barChart>
      <c:catAx>
        <c:axId val="5771096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77111408"/>
        <c:crosses val="autoZero"/>
        <c:auto val="1"/>
        <c:lblAlgn val="ctr"/>
        <c:lblOffset val="100"/>
        <c:noMultiLvlLbl val="0"/>
      </c:catAx>
      <c:valAx>
        <c:axId val="577111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10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338846010693116"/>
          <c:y val="0.19075736136713212"/>
          <c:w val="0.37572181713307784"/>
          <c:h val="0.324068898188695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Sheet1!$B$34</c:f>
              <c:strCache>
                <c:ptCount val="1"/>
                <c:pt idx="0">
                  <c:v>24-25 Actual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Sheet1!$A$35:$A$37</c:f>
              <c:strCache>
                <c:ptCount val="3"/>
                <c:pt idx="0">
                  <c:v>Pledges</c:v>
                </c:pt>
                <c:pt idx="1">
                  <c:v>Other</c:v>
                </c:pt>
                <c:pt idx="2">
                  <c:v>Total Revenue</c:v>
                </c:pt>
              </c:strCache>
            </c:strRef>
          </c:cat>
          <c:val>
            <c:numRef>
              <c:f>Sheet1!$B$35:$B$37</c:f>
              <c:numCache>
                <c:formatCode>"$"#,##0</c:formatCode>
                <c:ptCount val="3"/>
                <c:pt idx="0">
                  <c:v>118040</c:v>
                </c:pt>
                <c:pt idx="1">
                  <c:v>39928</c:v>
                </c:pt>
                <c:pt idx="2">
                  <c:v>157968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02-4640-96B0-63DAEE015583}"/>
            </c:ext>
          </c:extLst>
        </c:ser>
        <c:ser>
          <c:idx val="1"/>
          <c:order val="1"/>
          <c:tx>
            <c:strRef>
              <c:f>Sheet1!$C$34</c:f>
              <c:strCache>
                <c:ptCount val="1"/>
                <c:pt idx="0">
                  <c:v>25-26 Budget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Sheet1!$A$35:$A$37</c:f>
              <c:strCache>
                <c:ptCount val="3"/>
                <c:pt idx="0">
                  <c:v>Pledges</c:v>
                </c:pt>
                <c:pt idx="1">
                  <c:v>Other</c:v>
                </c:pt>
                <c:pt idx="2">
                  <c:v>Total Revenue</c:v>
                </c:pt>
              </c:strCache>
            </c:strRef>
          </c:cat>
          <c:val>
            <c:numRef>
              <c:f>Sheet1!$C$35:$C$37</c:f>
              <c:numCache>
                <c:formatCode>"$"#,##0</c:formatCode>
                <c:ptCount val="3"/>
                <c:pt idx="0">
                  <c:v>155728</c:v>
                </c:pt>
                <c:pt idx="1">
                  <c:v>24100</c:v>
                </c:pt>
                <c:pt idx="2">
                  <c:v>179828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02-4640-96B0-63DAEE015583}"/>
            </c:ext>
          </c:extLst>
        </c:ser>
        <c:ser>
          <c:idx val="2"/>
          <c:order val="2"/>
          <c:tx>
            <c:strRef>
              <c:f>Sheet1!$D$34</c:f>
              <c:strCache>
                <c:ptCount val="1"/>
                <c:pt idx="0">
                  <c:v>26-27 Budget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Sheet1!$A$35:$A$37</c:f>
              <c:strCache>
                <c:ptCount val="3"/>
                <c:pt idx="0">
                  <c:v>Pledges</c:v>
                </c:pt>
                <c:pt idx="1">
                  <c:v>Other</c:v>
                </c:pt>
                <c:pt idx="2">
                  <c:v>Total Revenue</c:v>
                </c:pt>
              </c:strCache>
            </c:strRef>
          </c:cat>
          <c:val>
            <c:numRef>
              <c:f>Sheet1!$D$35:$D$37</c:f>
              <c:numCache>
                <c:formatCode>"$"#,##0</c:formatCode>
                <c:ptCount val="3"/>
                <c:pt idx="0">
                  <c:v>130000</c:v>
                </c:pt>
                <c:pt idx="1">
                  <c:v>24000</c:v>
                </c:pt>
                <c:pt idx="2">
                  <c:v>154000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02-4640-96B0-63DAEE015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6834736"/>
        <c:axId val="336836448"/>
      </c:barChart>
      <c:catAx>
        <c:axId val="33683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836448"/>
        <c:crosses val="autoZero"/>
        <c:auto val="1"/>
        <c:lblAlgn val="ctr"/>
        <c:lblOffset val="100"/>
        <c:noMultiLvlLbl val="0"/>
      </c:catAx>
      <c:valAx>
        <c:axId val="33683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83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95324327704305"/>
          <c:y val="5.6990240675799012E-2"/>
          <c:w val="0.26978834857511608"/>
          <c:h val="0.27659683755030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78399184448348"/>
          <c:y val="5.9719070084050814E-2"/>
          <c:w val="0.83314129483814525"/>
          <c:h val="0.564520997375328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Sheet1!$B$28</c:f>
              <c:strCache>
                <c:ptCount val="1"/>
                <c:pt idx="0">
                  <c:v>24-25 Actual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Sheet1!$A$29:$A$33</c:f>
              <c:strCache>
                <c:ptCount val="5"/>
                <c:pt idx="0">
                  <c:v>Personnel</c:v>
                </c:pt>
                <c:pt idx="1">
                  <c:v>Buildings &amp; Grounds</c:v>
                </c:pt>
                <c:pt idx="2">
                  <c:v>Committies</c:v>
                </c:pt>
                <c:pt idx="3">
                  <c:v>Administration</c:v>
                </c:pt>
                <c:pt idx="4">
                  <c:v>Total Expenses</c:v>
                </c:pt>
              </c:strCache>
            </c:strRef>
          </c:cat>
          <c:val>
            <c:numRef>
              <c:f>Sheet1!$B$29:$B$33</c:f>
              <c:numCache>
                <c:formatCode>"$"#,##0</c:formatCode>
                <c:ptCount val="5"/>
                <c:pt idx="0">
                  <c:v>126668</c:v>
                </c:pt>
                <c:pt idx="1">
                  <c:v>23256</c:v>
                </c:pt>
                <c:pt idx="2" formatCode="#,##0">
                  <c:v>10454</c:v>
                </c:pt>
                <c:pt idx="3">
                  <c:v>16607</c:v>
                </c:pt>
                <c:pt idx="4">
                  <c:v>176985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71-E845-8E0C-B105FCFF3765}"/>
            </c:ext>
          </c:extLst>
        </c:ser>
        <c:ser>
          <c:idx val="1"/>
          <c:order val="1"/>
          <c:tx>
            <c:strRef>
              <c:f>Sheet1!$C$28</c:f>
              <c:strCache>
                <c:ptCount val="1"/>
                <c:pt idx="0">
                  <c:v>25-26 Budget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Sheet1!$A$29:$A$33</c:f>
              <c:strCache>
                <c:ptCount val="5"/>
                <c:pt idx="0">
                  <c:v>Personnel</c:v>
                </c:pt>
                <c:pt idx="1">
                  <c:v>Buildings &amp; Grounds</c:v>
                </c:pt>
                <c:pt idx="2">
                  <c:v>Committies</c:v>
                </c:pt>
                <c:pt idx="3">
                  <c:v>Administration</c:v>
                </c:pt>
                <c:pt idx="4">
                  <c:v>Total Expenses</c:v>
                </c:pt>
              </c:strCache>
            </c:strRef>
          </c:cat>
          <c:val>
            <c:numRef>
              <c:f>Sheet1!$C$29:$C$33</c:f>
              <c:numCache>
                <c:formatCode>"$"#,##0</c:formatCode>
                <c:ptCount val="5"/>
                <c:pt idx="0">
                  <c:v>138550</c:v>
                </c:pt>
                <c:pt idx="1">
                  <c:v>38578</c:v>
                </c:pt>
                <c:pt idx="2" formatCode="#,##0">
                  <c:v>18000</c:v>
                </c:pt>
                <c:pt idx="3">
                  <c:v>19200</c:v>
                </c:pt>
                <c:pt idx="4">
                  <c:v>214328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71-E845-8E0C-B105FCFF3765}"/>
            </c:ext>
          </c:extLst>
        </c:ser>
        <c:ser>
          <c:idx val="2"/>
          <c:order val="2"/>
          <c:tx>
            <c:strRef>
              <c:f>Sheet1!$D$28</c:f>
              <c:strCache>
                <c:ptCount val="1"/>
                <c:pt idx="0">
                  <c:v>26-27 Budget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Sheet1!$A$29:$A$33</c:f>
              <c:strCache>
                <c:ptCount val="5"/>
                <c:pt idx="0">
                  <c:v>Personnel</c:v>
                </c:pt>
                <c:pt idx="1">
                  <c:v>Buildings &amp; Grounds</c:v>
                </c:pt>
                <c:pt idx="2">
                  <c:v>Committies</c:v>
                </c:pt>
                <c:pt idx="3">
                  <c:v>Administration</c:v>
                </c:pt>
                <c:pt idx="4">
                  <c:v>Total Expenses</c:v>
                </c:pt>
              </c:strCache>
            </c:strRef>
          </c:cat>
          <c:val>
            <c:numRef>
              <c:f>Sheet1!$D$29:$D$33</c:f>
              <c:numCache>
                <c:formatCode>"$"#,##0</c:formatCode>
                <c:ptCount val="5"/>
                <c:pt idx="0">
                  <c:v>53880</c:v>
                </c:pt>
                <c:pt idx="1">
                  <c:v>46550</c:v>
                </c:pt>
                <c:pt idx="2" formatCode="#,##0">
                  <c:v>30260</c:v>
                </c:pt>
                <c:pt idx="3">
                  <c:v>25010</c:v>
                </c:pt>
                <c:pt idx="4">
                  <c:v>155700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71-E845-8E0C-B105FCFF37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7635712"/>
        <c:axId val="577637424"/>
      </c:barChart>
      <c:catAx>
        <c:axId val="5776357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77637424"/>
        <c:crosses val="autoZero"/>
        <c:auto val="1"/>
        <c:lblAlgn val="ctr"/>
        <c:lblOffset val="100"/>
        <c:noMultiLvlLbl val="0"/>
      </c:catAx>
      <c:valAx>
        <c:axId val="57763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63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014279259313211"/>
          <c:y val="3.9478273013237204E-2"/>
          <c:w val="0.71268847922036438"/>
          <c:h val="0.207755176436278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53881572793669"/>
          <c:y val="0.13402535260310006"/>
          <c:w val="0.87248108905803501"/>
          <c:h val="0.7856991643851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Sheet1!$D$31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Sheet1!$C$32:$C$38</c:f>
              <c:strCache>
                <c:ptCount val="7"/>
                <c:pt idx="0">
                  <c:v>24-25 Budget</c:v>
                </c:pt>
                <c:pt idx="1">
                  <c:v>24-25 Actual</c:v>
                </c:pt>
                <c:pt idx="3">
                  <c:v>2025-26 Budget</c:v>
                </c:pt>
                <c:pt idx="5">
                  <c:v>2026-27 1st Draft</c:v>
                </c:pt>
                <c:pt idx="6">
                  <c:v>2026-27 2nd Draft</c:v>
                </c:pt>
              </c:strCache>
            </c:strRef>
          </c:cat>
          <c:val>
            <c:numRef>
              <c:f>Sheet1!$D$32:$D$38</c:f>
              <c:numCache>
                <c:formatCode>General</c:formatCode>
                <c:ptCount val="7"/>
                <c:pt idx="0">
                  <c:v>154667</c:v>
                </c:pt>
                <c:pt idx="1">
                  <c:v>157968</c:v>
                </c:pt>
                <c:pt idx="3">
                  <c:v>179878</c:v>
                </c:pt>
                <c:pt idx="5">
                  <c:v>176500</c:v>
                </c:pt>
                <c:pt idx="6">
                  <c:v>156400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B-D242-842B-1512137BC005}"/>
            </c:ext>
          </c:extLst>
        </c:ser>
        <c:ser>
          <c:idx val="1"/>
          <c:order val="1"/>
          <c:tx>
            <c:strRef>
              <c:f>Sheet1!$E$31</c:f>
              <c:strCache>
                <c:ptCount val="1"/>
                <c:pt idx="0">
                  <c:v>Expenses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Sheet1!$C$32:$C$38</c:f>
              <c:strCache>
                <c:ptCount val="7"/>
                <c:pt idx="0">
                  <c:v>24-25 Budget</c:v>
                </c:pt>
                <c:pt idx="1">
                  <c:v>24-25 Actual</c:v>
                </c:pt>
                <c:pt idx="3">
                  <c:v>2025-26 Budget</c:v>
                </c:pt>
                <c:pt idx="5">
                  <c:v>2026-27 1st Draft</c:v>
                </c:pt>
                <c:pt idx="6">
                  <c:v>2026-27 2nd Draft</c:v>
                </c:pt>
              </c:strCache>
            </c:strRef>
          </c:cat>
          <c:val>
            <c:numRef>
              <c:f>Sheet1!$E$32:$E$38</c:f>
              <c:numCache>
                <c:formatCode>General</c:formatCode>
                <c:ptCount val="7"/>
                <c:pt idx="0">
                  <c:v>189679</c:v>
                </c:pt>
                <c:pt idx="1">
                  <c:v>176986</c:v>
                </c:pt>
                <c:pt idx="3">
                  <c:v>214328</c:v>
                </c:pt>
                <c:pt idx="5">
                  <c:v>199900</c:v>
                </c:pt>
                <c:pt idx="6">
                  <c:v>155700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9B-D242-842B-1512137BC005}"/>
            </c:ext>
          </c:extLst>
        </c:ser>
        <c:ser>
          <c:idx val="2"/>
          <c:order val="2"/>
          <c:tx>
            <c:strRef>
              <c:f>Sheet1!$F$31</c:f>
              <c:strCache>
                <c:ptCount val="1"/>
                <c:pt idx="0">
                  <c:v>Net</c:v>
                </c:pt>
              </c:strCache>
            </c:strRef>
          </c:tx>
          <c:spPr>
            <a:solidFill>
              <a:srgbClr val="F022EF"/>
            </a:solidFill>
            <a:ln>
              <a:noFill/>
            </a:ln>
            <a:effectLst/>
          </c:spPr>
          <c:invertIfNegative val="0"/>
          <c:cat>
            <c:strRef>
              <c:f>Sheet1!$C$32:$C$38</c:f>
              <c:strCache>
                <c:ptCount val="7"/>
                <c:pt idx="0">
                  <c:v>24-25 Budget</c:v>
                </c:pt>
                <c:pt idx="1">
                  <c:v>24-25 Actual</c:v>
                </c:pt>
                <c:pt idx="3">
                  <c:v>2025-26 Budget</c:v>
                </c:pt>
                <c:pt idx="5">
                  <c:v>2026-27 1st Draft</c:v>
                </c:pt>
                <c:pt idx="6">
                  <c:v>2026-27 2nd Draft</c:v>
                </c:pt>
              </c:strCache>
            </c:strRef>
          </c:cat>
          <c:val>
            <c:numRef>
              <c:f>Sheet1!$F$32:$F$38</c:f>
              <c:numCache>
                <c:formatCode>General</c:formatCode>
                <c:ptCount val="7"/>
                <c:pt idx="0">
                  <c:v>-35012</c:v>
                </c:pt>
                <c:pt idx="1">
                  <c:v>-19018</c:v>
                </c:pt>
                <c:pt idx="3">
                  <c:v>-34500</c:v>
                </c:pt>
                <c:pt idx="5">
                  <c:v>-22200</c:v>
                </c:pt>
                <c:pt idx="6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9B-D242-842B-1512137BC0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5332080"/>
        <c:axId val="445333792"/>
      </c:barChart>
      <c:catAx>
        <c:axId val="4453320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5333792"/>
        <c:crosses val="autoZero"/>
        <c:auto val="1"/>
        <c:lblAlgn val="ctr"/>
        <c:lblOffset val="100"/>
        <c:noMultiLvlLbl val="0"/>
      </c:catAx>
      <c:valAx>
        <c:axId val="445333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33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148322492297159"/>
          <c:y val="4.0448353201261132E-2"/>
          <c:w val="0.48737171440526467"/>
          <c:h val="4.588747276746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0.16162</cdr:x>
      <cdr:y>0</cdr:y>
    </cdr:from>
    <cdr:to>
      <cdr:x>0.28834</cdr:x>
      <cdr:y>0.10964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D65A102-2644-93EF-7672-0A4ACB2FF1E3}"/>
            </a:ext>
          </a:extLst>
        </cdr:cNvPr>
        <cdr:cNvSpPr txBox="1"/>
      </cdr:nvSpPr>
      <cdr:spPr>
        <a:xfrm xmlns:a="http://schemas.openxmlformats.org/drawingml/2006/main">
          <a:off x="1849821" y="-1061545"/>
          <a:ext cx="1450427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 dirty="0"/>
        </a:p>
      </cdr:txBody>
    </cdr:sp>
  </cdr:relSizeAnchor>
  <cdr:relSizeAnchor xmlns:cdr="http://schemas.openxmlformats.org/drawingml/2006/chartDrawing">
    <cdr:from>
      <cdr:x>0.19504</cdr:x>
      <cdr:y>0.17631</cdr:y>
    </cdr:from>
    <cdr:to>
      <cdr:x>0.33305</cdr:x>
      <cdr:y>0.34077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49D3C71-248C-7CF3-3BA6-EF0C5333DA0C}"/>
            </a:ext>
          </a:extLst>
        </cdr:cNvPr>
        <cdr:cNvSpPr txBox="1"/>
      </cdr:nvSpPr>
      <cdr:spPr>
        <a:xfrm xmlns:a="http://schemas.openxmlformats.org/drawingml/2006/main">
          <a:off x="2306719" y="1208364"/>
          <a:ext cx="1632225" cy="1127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800" b="1" kern="1200" dirty="0">
              <a:solidFill>
                <a:srgbClr val="00B050"/>
              </a:solidFill>
            </a:rPr>
            <a:t>Pledges</a:t>
          </a:r>
        </a:p>
      </cdr:txBody>
    </cdr:sp>
  </cdr:relSizeAnchor>
  <cdr:relSizeAnchor xmlns:cdr="http://schemas.openxmlformats.org/drawingml/2006/chartDrawing">
    <cdr:from>
      <cdr:x>0.2163</cdr:x>
      <cdr:y>0.74101</cdr:y>
    </cdr:from>
    <cdr:to>
      <cdr:x>0.29619</cdr:x>
      <cdr:y>0.90547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8883A2A-AC7F-8DB7-6904-EBEE9B6AA9F6}"/>
            </a:ext>
          </a:extLst>
        </cdr:cNvPr>
        <cdr:cNvSpPr txBox="1"/>
      </cdr:nvSpPr>
      <cdr:spPr>
        <a:xfrm xmlns:a="http://schemas.openxmlformats.org/drawingml/2006/main" rot="1489264">
          <a:off x="2558172" y="5078728"/>
          <a:ext cx="944859" cy="1127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Sunday Plate Net</a:t>
          </a:r>
        </a:p>
      </cdr:txBody>
    </cdr:sp>
  </cdr:relSizeAnchor>
  <cdr:relSizeAnchor xmlns:cdr="http://schemas.openxmlformats.org/drawingml/2006/chartDrawing">
    <cdr:from>
      <cdr:x>0.30046</cdr:x>
      <cdr:y>0.75388</cdr:y>
    </cdr:from>
    <cdr:to>
      <cdr:x>0.38503</cdr:x>
      <cdr:y>0.90356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61821F30-EBA2-1AFA-74E6-902AB6899A96}"/>
            </a:ext>
          </a:extLst>
        </cdr:cNvPr>
        <cdr:cNvSpPr txBox="1"/>
      </cdr:nvSpPr>
      <cdr:spPr>
        <a:xfrm xmlns:a="http://schemas.openxmlformats.org/drawingml/2006/main" rot="1444036">
          <a:off x="3553580" y="5166961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Donations</a:t>
          </a:r>
        </a:p>
      </cdr:txBody>
    </cdr:sp>
  </cdr:relSizeAnchor>
  <cdr:relSizeAnchor xmlns:cdr="http://schemas.openxmlformats.org/drawingml/2006/chartDrawing">
    <cdr:from>
      <cdr:x>0.37765</cdr:x>
      <cdr:y>0.75307</cdr:y>
    </cdr:from>
    <cdr:to>
      <cdr:x>0.46223</cdr:x>
      <cdr:y>0.90275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44AB424F-6B43-419E-060F-DACBA23C9C87}"/>
            </a:ext>
          </a:extLst>
        </cdr:cNvPr>
        <cdr:cNvSpPr txBox="1"/>
      </cdr:nvSpPr>
      <cdr:spPr>
        <a:xfrm xmlns:a="http://schemas.openxmlformats.org/drawingml/2006/main" rot="1523290">
          <a:off x="4466535" y="5161436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Auction</a:t>
          </a:r>
        </a:p>
      </cdr:txBody>
    </cdr:sp>
  </cdr:relSizeAnchor>
  <cdr:relSizeAnchor xmlns:cdr="http://schemas.openxmlformats.org/drawingml/2006/chartDrawing">
    <cdr:from>
      <cdr:x>0.44833</cdr:x>
      <cdr:y>0.75043</cdr:y>
    </cdr:from>
    <cdr:to>
      <cdr:x>0.5329</cdr:x>
      <cdr:y>0.90011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220072BF-6EAC-E7DD-34FE-15E241569DD9}"/>
            </a:ext>
          </a:extLst>
        </cdr:cNvPr>
        <cdr:cNvSpPr txBox="1"/>
      </cdr:nvSpPr>
      <cdr:spPr>
        <a:xfrm xmlns:a="http://schemas.openxmlformats.org/drawingml/2006/main" rot="1492873">
          <a:off x="5302360" y="5143321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Rummage Sale</a:t>
          </a:r>
        </a:p>
      </cdr:txBody>
    </cdr:sp>
  </cdr:relSizeAnchor>
  <cdr:relSizeAnchor xmlns:cdr="http://schemas.openxmlformats.org/drawingml/2006/chartDrawing">
    <cdr:from>
      <cdr:x>0.53943</cdr:x>
      <cdr:y>0.75486</cdr:y>
    </cdr:from>
    <cdr:to>
      <cdr:x>0.624</cdr:x>
      <cdr:y>0.90454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BD520507-34F4-B328-9357-4E1AD8296CC5}"/>
            </a:ext>
          </a:extLst>
        </cdr:cNvPr>
        <cdr:cNvSpPr txBox="1"/>
      </cdr:nvSpPr>
      <cdr:spPr>
        <a:xfrm xmlns:a="http://schemas.openxmlformats.org/drawingml/2006/main" rot="1353729">
          <a:off x="6379885" y="5173692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Concerts</a:t>
          </a:r>
        </a:p>
      </cdr:txBody>
    </cdr:sp>
  </cdr:relSizeAnchor>
  <cdr:relSizeAnchor xmlns:cdr="http://schemas.openxmlformats.org/drawingml/2006/chartDrawing">
    <cdr:from>
      <cdr:x>0.60315</cdr:x>
      <cdr:y>0.75513</cdr:y>
    </cdr:from>
    <cdr:to>
      <cdr:x>0.68773</cdr:x>
      <cdr:y>0.90481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CCCF1ECE-4CDE-897B-E6BE-3F983D6A3450}"/>
            </a:ext>
          </a:extLst>
        </cdr:cNvPr>
        <cdr:cNvSpPr txBox="1"/>
      </cdr:nvSpPr>
      <cdr:spPr>
        <a:xfrm xmlns:a="http://schemas.openxmlformats.org/drawingml/2006/main" rot="1330051">
          <a:off x="7133539" y="5175534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Memorial Garden</a:t>
          </a:r>
        </a:p>
      </cdr:txBody>
    </cdr:sp>
  </cdr:relSizeAnchor>
  <cdr:relSizeAnchor xmlns:cdr="http://schemas.openxmlformats.org/drawingml/2006/chartDrawing">
    <cdr:from>
      <cdr:x>0.68576</cdr:x>
      <cdr:y>0.74146</cdr:y>
    </cdr:from>
    <cdr:to>
      <cdr:x>0.77033</cdr:x>
      <cdr:y>0.89113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BA4A1783-3A9A-455A-AE7F-94DCEBF5821E}"/>
            </a:ext>
          </a:extLst>
        </cdr:cNvPr>
        <cdr:cNvSpPr txBox="1"/>
      </cdr:nvSpPr>
      <cdr:spPr>
        <a:xfrm xmlns:a="http://schemas.openxmlformats.org/drawingml/2006/main" rot="1329490">
          <a:off x="8110484" y="5081824"/>
          <a:ext cx="1000230" cy="10258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kern="1200" dirty="0">
              <a:solidFill>
                <a:srgbClr val="00B050"/>
              </a:solidFill>
            </a:rPr>
            <a:t>Net Appreciation of GF Investments</a:t>
          </a:r>
        </a:p>
      </cdr:txBody>
    </cdr:sp>
  </cdr:relSizeAnchor>
  <cdr:relSizeAnchor xmlns:cdr="http://schemas.openxmlformats.org/drawingml/2006/chartDrawing">
    <cdr:from>
      <cdr:x>0.78462</cdr:x>
      <cdr:y>0.74928</cdr:y>
    </cdr:from>
    <cdr:to>
      <cdr:x>0.86919</cdr:x>
      <cdr:y>0.88479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369C4C6E-B7B4-312C-3267-57FD101FF07D}"/>
            </a:ext>
          </a:extLst>
        </cdr:cNvPr>
        <cdr:cNvSpPr txBox="1"/>
      </cdr:nvSpPr>
      <cdr:spPr>
        <a:xfrm xmlns:a="http://schemas.openxmlformats.org/drawingml/2006/main" rot="1295154">
          <a:off x="9279712" y="5135416"/>
          <a:ext cx="1000230" cy="928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Other</a:t>
          </a:r>
        </a:p>
      </cdr:txBody>
    </cdr:sp>
  </cdr:relSizeAnchor>
  <cdr:relSizeAnchor xmlns:cdr="http://schemas.openxmlformats.org/drawingml/2006/chartDrawing">
    <cdr:from>
      <cdr:x>0.81133</cdr:x>
      <cdr:y>0.12643</cdr:y>
    </cdr:from>
    <cdr:to>
      <cdr:x>0.8959</cdr:x>
      <cdr:y>0.27611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5CF09841-0C73-F0E5-2290-BC43217532E0}"/>
            </a:ext>
          </a:extLst>
        </cdr:cNvPr>
        <cdr:cNvSpPr txBox="1"/>
      </cdr:nvSpPr>
      <cdr:spPr>
        <a:xfrm xmlns:a="http://schemas.openxmlformats.org/drawingml/2006/main">
          <a:off x="9595580" y="866528"/>
          <a:ext cx="1000230" cy="1025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800" b="1" kern="1200" dirty="0">
              <a:solidFill>
                <a:srgbClr val="00B050"/>
              </a:solidFill>
            </a:rPr>
            <a:t>Total </a:t>
          </a:r>
        </a:p>
        <a:p xmlns:a="http://schemas.openxmlformats.org/drawingml/2006/main">
          <a:pPr algn="ctr"/>
          <a:r>
            <a:rPr lang="en-US" sz="2800" b="1" kern="1200" dirty="0">
              <a:solidFill>
                <a:srgbClr val="00B050"/>
              </a:solidFill>
            </a:rPr>
            <a:t>Revenue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0.15262</cdr:x>
      <cdr:y>0.65475</cdr:y>
    </cdr:from>
    <cdr:to>
      <cdr:x>0.23811</cdr:x>
      <cdr:y>0.8292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2EA2134-872E-1A76-4387-98ACE4CAED6C}"/>
            </a:ext>
          </a:extLst>
        </cdr:cNvPr>
        <cdr:cNvSpPr txBox="1"/>
      </cdr:nvSpPr>
      <cdr:spPr>
        <a:xfrm xmlns:a="http://schemas.openxmlformats.org/drawingml/2006/main" rot="1807143">
          <a:off x="1632392" y="343192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kern="1200" dirty="0"/>
            <a:t>Personnel</a:t>
          </a:r>
        </a:p>
      </cdr:txBody>
    </cdr:sp>
  </cdr:relSizeAnchor>
  <cdr:relSizeAnchor xmlns:cdr="http://schemas.openxmlformats.org/drawingml/2006/chartDrawing">
    <cdr:from>
      <cdr:x>0.30511</cdr:x>
      <cdr:y>0.65475</cdr:y>
    </cdr:from>
    <cdr:to>
      <cdr:x>0.3906</cdr:x>
      <cdr:y>0.8292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750CAEA-2BF3-E28E-5459-1ECC39630480}"/>
            </a:ext>
          </a:extLst>
        </cdr:cNvPr>
        <cdr:cNvSpPr txBox="1"/>
      </cdr:nvSpPr>
      <cdr:spPr>
        <a:xfrm xmlns:a="http://schemas.openxmlformats.org/drawingml/2006/main" rot="1775888">
          <a:off x="3263485" y="343192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kern="1200" dirty="0"/>
            <a:t>Building &amp; Grounds</a:t>
          </a:r>
        </a:p>
      </cdr:txBody>
    </cdr:sp>
  </cdr:relSizeAnchor>
  <cdr:relSizeAnchor xmlns:cdr="http://schemas.openxmlformats.org/drawingml/2006/chartDrawing">
    <cdr:from>
      <cdr:x>0.48998</cdr:x>
      <cdr:y>0.66354</cdr:y>
    </cdr:from>
    <cdr:to>
      <cdr:x>0.57547</cdr:x>
      <cdr:y>0.83799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C4BF863-D2F3-AAA2-1A97-D56C75EEEB24}"/>
            </a:ext>
          </a:extLst>
        </cdr:cNvPr>
        <cdr:cNvSpPr txBox="1"/>
      </cdr:nvSpPr>
      <cdr:spPr>
        <a:xfrm xmlns:a="http://schemas.openxmlformats.org/drawingml/2006/main" rot="1645736">
          <a:off x="5240829" y="347802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kern="1200" dirty="0"/>
            <a:t>Administration</a:t>
          </a:r>
        </a:p>
      </cdr:txBody>
    </cdr:sp>
  </cdr:relSizeAnchor>
  <cdr:relSizeAnchor xmlns:cdr="http://schemas.openxmlformats.org/drawingml/2006/chartDrawing">
    <cdr:from>
      <cdr:x>0.66668</cdr:x>
      <cdr:y>0.68462</cdr:y>
    </cdr:from>
    <cdr:to>
      <cdr:x>0.75217</cdr:x>
      <cdr:y>0.85907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F6EC1A2-BD31-9623-4888-0634A084C4A7}"/>
            </a:ext>
          </a:extLst>
        </cdr:cNvPr>
        <cdr:cNvSpPr txBox="1"/>
      </cdr:nvSpPr>
      <cdr:spPr>
        <a:xfrm xmlns:a="http://schemas.openxmlformats.org/drawingml/2006/main" rot="1643977">
          <a:off x="7130887" y="35884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kern="1200" dirty="0"/>
            <a:t>Committees</a:t>
          </a:r>
        </a:p>
      </cdr:txBody>
    </cdr:sp>
  </cdr:relSizeAnchor>
  <cdr:relSizeAnchor xmlns:cdr="http://schemas.openxmlformats.org/drawingml/2006/chartDrawing">
    <cdr:from>
      <cdr:x>0.81674</cdr:x>
      <cdr:y>0.69852</cdr:y>
    </cdr:from>
    <cdr:to>
      <cdr:x>0.90223</cdr:x>
      <cdr:y>0.87297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4F7A6F11-3DA0-88C1-1FED-AF791D156E3E}"/>
            </a:ext>
          </a:extLst>
        </cdr:cNvPr>
        <cdr:cNvSpPr txBox="1"/>
      </cdr:nvSpPr>
      <cdr:spPr>
        <a:xfrm xmlns:a="http://schemas.openxmlformats.org/drawingml/2006/main" rot="1686356">
          <a:off x="8735897" y="366134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kern="1200" dirty="0"/>
            <a:t>Total Expenses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0.12919</cdr:x>
      <cdr:y>0.15679</cdr:y>
    </cdr:from>
    <cdr:to>
      <cdr:x>0.20794</cdr:x>
      <cdr:y>0.31253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B9DDD92-879E-4FAC-DC4B-21CB485B54EB}"/>
            </a:ext>
          </a:extLst>
        </cdr:cNvPr>
        <cdr:cNvSpPr txBox="1"/>
      </cdr:nvSpPr>
      <cdr:spPr>
        <a:xfrm xmlns:a="http://schemas.openxmlformats.org/drawingml/2006/main">
          <a:off x="1499938" y="949186"/>
          <a:ext cx="914325" cy="9428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F0"/>
              </a:solidFill>
            </a:rPr>
            <a:t>24-25</a:t>
          </a:r>
        </a:p>
        <a:p xmlns:a="http://schemas.openxmlformats.org/drawingml/2006/main">
          <a:r>
            <a:rPr lang="en-US" sz="2400" b="1" kern="1200" dirty="0">
              <a:solidFill>
                <a:srgbClr val="00B0F0"/>
              </a:solidFill>
            </a:rPr>
            <a:t>Budget</a:t>
          </a:r>
        </a:p>
      </cdr:txBody>
    </cdr:sp>
  </cdr:relSizeAnchor>
  <cdr:relSizeAnchor xmlns:cdr="http://schemas.openxmlformats.org/drawingml/2006/chartDrawing">
    <cdr:from>
      <cdr:x>0.24821</cdr:x>
      <cdr:y>0.15583</cdr:y>
    </cdr:from>
    <cdr:to>
      <cdr:x>0.32697</cdr:x>
      <cdr:y>0.31156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06D291A-C464-FB6D-785B-DAA89BE2F846}"/>
            </a:ext>
          </a:extLst>
        </cdr:cNvPr>
        <cdr:cNvSpPr txBox="1"/>
      </cdr:nvSpPr>
      <cdr:spPr>
        <a:xfrm xmlns:a="http://schemas.openxmlformats.org/drawingml/2006/main">
          <a:off x="2881835" y="943416"/>
          <a:ext cx="914441" cy="942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F0"/>
              </a:solidFill>
            </a:rPr>
            <a:t>24-25</a:t>
          </a:r>
        </a:p>
        <a:p xmlns:a="http://schemas.openxmlformats.org/drawingml/2006/main">
          <a:r>
            <a:rPr lang="en-US" sz="2400" b="1" kern="1200" dirty="0">
              <a:solidFill>
                <a:srgbClr val="00B0F0"/>
              </a:solidFill>
            </a:rPr>
            <a:t>Actual</a:t>
          </a:r>
        </a:p>
      </cdr:txBody>
    </cdr:sp>
  </cdr:relSizeAnchor>
  <cdr:relSizeAnchor xmlns:cdr="http://schemas.openxmlformats.org/drawingml/2006/chartDrawing">
    <cdr:from>
      <cdr:x>0.71987</cdr:x>
      <cdr:y>0.14198</cdr:y>
    </cdr:from>
    <cdr:to>
      <cdr:x>0.79862</cdr:x>
      <cdr:y>0.29772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5F1A5B3D-2998-ACA7-57C7-4F5FCC22A865}"/>
            </a:ext>
          </a:extLst>
        </cdr:cNvPr>
        <cdr:cNvSpPr txBox="1"/>
      </cdr:nvSpPr>
      <cdr:spPr>
        <a:xfrm xmlns:a="http://schemas.openxmlformats.org/drawingml/2006/main">
          <a:off x="8358013" y="859523"/>
          <a:ext cx="914325" cy="9428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FF0000"/>
              </a:solidFill>
            </a:rPr>
            <a:t>26-27</a:t>
          </a:r>
        </a:p>
        <a:p xmlns:a="http://schemas.openxmlformats.org/drawingml/2006/main">
          <a:r>
            <a:rPr lang="en-US" sz="2400" b="1" kern="1200" dirty="0">
              <a:solidFill>
                <a:srgbClr val="FF0000"/>
              </a:solidFill>
            </a:rPr>
            <a:t> 1</a:t>
          </a:r>
          <a:r>
            <a:rPr lang="en-US" sz="2400" b="1" kern="1200" baseline="30000" dirty="0">
              <a:solidFill>
                <a:srgbClr val="FF0000"/>
              </a:solidFill>
            </a:rPr>
            <a:t>st</a:t>
          </a:r>
          <a:r>
            <a:rPr lang="en-US" sz="2400" b="1" kern="1200" dirty="0">
              <a:solidFill>
                <a:srgbClr val="FF0000"/>
              </a:solidFill>
            </a:rPr>
            <a:t> Draft</a:t>
          </a:r>
        </a:p>
      </cdr:txBody>
    </cdr:sp>
  </cdr:relSizeAnchor>
  <cdr:relSizeAnchor xmlns:cdr="http://schemas.openxmlformats.org/drawingml/2006/chartDrawing">
    <cdr:from>
      <cdr:x>0.85756</cdr:x>
      <cdr:y>0.14827</cdr:y>
    </cdr:from>
    <cdr:to>
      <cdr:x>0.93632</cdr:x>
      <cdr:y>0.304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BA050D68-E4C3-7E3D-AE1B-167F4ABD5ECF}"/>
            </a:ext>
          </a:extLst>
        </cdr:cNvPr>
        <cdr:cNvSpPr txBox="1"/>
      </cdr:nvSpPr>
      <cdr:spPr>
        <a:xfrm xmlns:a="http://schemas.openxmlformats.org/drawingml/2006/main">
          <a:off x="9956689" y="897615"/>
          <a:ext cx="914441" cy="942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26-27</a:t>
          </a:r>
        </a:p>
        <a:p xmlns:a="http://schemas.openxmlformats.org/drawingml/2006/main">
          <a:r>
            <a:rPr lang="en-US" sz="2400" b="1" kern="1200" dirty="0">
              <a:solidFill>
                <a:srgbClr val="00B050"/>
              </a:solidFill>
            </a:rPr>
            <a:t> 2</a:t>
          </a:r>
          <a:r>
            <a:rPr lang="en-US" sz="2400" b="1" kern="1200" baseline="30000" dirty="0">
              <a:solidFill>
                <a:srgbClr val="00B050"/>
              </a:solidFill>
            </a:rPr>
            <a:t>nd</a:t>
          </a:r>
          <a:r>
            <a:rPr lang="en-US" sz="2400" b="1" kern="1200" dirty="0">
              <a:solidFill>
                <a:srgbClr val="00B050"/>
              </a:solidFill>
            </a:rPr>
            <a:t> Draft</a:t>
          </a:r>
        </a:p>
      </cdr:txBody>
    </cdr:sp>
  </cdr:relSizeAnchor>
  <cdr:relSizeAnchor xmlns:cdr="http://schemas.openxmlformats.org/drawingml/2006/chartDrawing">
    <cdr:from>
      <cdr:x>0.44794</cdr:x>
      <cdr:y>0.15749</cdr:y>
    </cdr:from>
    <cdr:to>
      <cdr:x>0.5267</cdr:x>
      <cdr:y>0.30853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3DBB4D94-2FAF-0B59-1AAE-44971DBB6D35}"/>
            </a:ext>
          </a:extLst>
        </cdr:cNvPr>
        <cdr:cNvSpPr txBox="1"/>
      </cdr:nvSpPr>
      <cdr:spPr>
        <a:xfrm xmlns:a="http://schemas.openxmlformats.org/drawingml/2006/main">
          <a:off x="5200787" y="953429"/>
          <a:ext cx="914441" cy="914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chemeClr val="accent5">
                  <a:lumMod val="75000"/>
                </a:schemeClr>
              </a:solidFill>
            </a:rPr>
            <a:t>25-26</a:t>
          </a:r>
        </a:p>
        <a:p xmlns:a="http://schemas.openxmlformats.org/drawingml/2006/main">
          <a:r>
            <a:rPr lang="en-US" sz="2400" b="1" kern="1200" dirty="0">
              <a:solidFill>
                <a:schemeClr val="accent5">
                  <a:lumMod val="75000"/>
                </a:schemeClr>
              </a:solidFill>
            </a:rPr>
            <a:t>Budget</a:t>
          </a:r>
        </a:p>
      </cdr:txBody>
    </cdr:sp>
  </cdr:relSizeAnchor>
  <cdr:relSizeAnchor xmlns:cdr="http://schemas.openxmlformats.org/drawingml/2006/chartDrawing">
    <cdr:from>
      <cdr:x>0.85756</cdr:x>
      <cdr:y>0.84896</cdr:y>
    </cdr:from>
    <cdr:to>
      <cdr:x>0.93632</cdr:x>
      <cdr:y>1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4F58C7FA-1E51-E3F9-F9D2-FC84A10AF6A6}"/>
            </a:ext>
          </a:extLst>
        </cdr:cNvPr>
        <cdr:cNvSpPr txBox="1"/>
      </cdr:nvSpPr>
      <cdr:spPr>
        <a:xfrm xmlns:a="http://schemas.openxmlformats.org/drawingml/2006/main">
          <a:off x="9956689" y="5139582"/>
          <a:ext cx="914441" cy="914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i="1" kern="1200" dirty="0">
              <a:solidFill>
                <a:schemeClr val="accent6">
                  <a:lumMod val="75000"/>
                </a:schemeClr>
              </a:solidFill>
            </a:rPr>
            <a:t>Balanced!</a:t>
          </a:r>
        </a:p>
        <a:p xmlns:a="http://schemas.openxmlformats.org/drawingml/2006/main">
          <a:r>
            <a:rPr lang="en-US" sz="2400" b="1" i="1" kern="1200" dirty="0">
              <a:solidFill>
                <a:schemeClr val="accent6">
                  <a:lumMod val="75000"/>
                </a:schemeClr>
              </a:solidFill>
            </a:rPr>
            <a:t>(+700)</a:t>
          </a:r>
        </a:p>
      </cdr:txBody>
    </cdr:sp>
  </cdr:relSizeAnchor>
  <cdr:relSizeAnchor xmlns:cdr="http://schemas.openxmlformats.org/drawingml/2006/chartDrawing">
    <cdr:from>
      <cdr:x>0.25838</cdr:x>
      <cdr:y>0.84366</cdr:y>
    </cdr:from>
    <cdr:to>
      <cdr:x>0.33713</cdr:x>
      <cdr:y>0.98093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97CCB6B5-7148-B8C5-0418-FCBF8431A972}"/>
            </a:ext>
          </a:extLst>
        </cdr:cNvPr>
        <cdr:cNvSpPr txBox="1"/>
      </cdr:nvSpPr>
      <cdr:spPr>
        <a:xfrm xmlns:a="http://schemas.openxmlformats.org/drawingml/2006/main">
          <a:off x="2999876" y="5107499"/>
          <a:ext cx="914400" cy="830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F022EF"/>
              </a:solidFill>
            </a:rPr>
            <a:t>   Deficit</a:t>
          </a:r>
        </a:p>
        <a:p xmlns:a="http://schemas.openxmlformats.org/drawingml/2006/main">
          <a:r>
            <a:rPr lang="en-US" sz="2400" b="1" kern="1200" dirty="0">
              <a:solidFill>
                <a:srgbClr val="FF0000"/>
              </a:solidFill>
            </a:rPr>
            <a:t> (-19,018</a:t>
          </a:r>
          <a:r>
            <a:rPr lang="en-US" sz="2400" kern="1200" dirty="0">
              <a:solidFill>
                <a:srgbClr val="FF0000"/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0.4639</cdr:x>
      <cdr:y>0.84702</cdr:y>
    </cdr:from>
    <cdr:to>
      <cdr:x>0.54266</cdr:x>
      <cdr:y>1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3EFE529B-FBCF-055E-706C-2E67F30C4F67}"/>
            </a:ext>
          </a:extLst>
        </cdr:cNvPr>
        <cdr:cNvSpPr txBox="1"/>
      </cdr:nvSpPr>
      <cdr:spPr>
        <a:xfrm xmlns:a="http://schemas.openxmlformats.org/drawingml/2006/main">
          <a:off x="5386138" y="5127818"/>
          <a:ext cx="914400" cy="9261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F022EF"/>
              </a:solidFill>
            </a:rPr>
            <a:t>     Deficit</a:t>
          </a:r>
        </a:p>
        <a:p xmlns:a="http://schemas.openxmlformats.org/drawingml/2006/main">
          <a:r>
            <a:rPr lang="en-US" sz="2400" b="1" kern="1200" dirty="0">
              <a:solidFill>
                <a:srgbClr val="FF0000"/>
              </a:solidFill>
            </a:rPr>
            <a:t>(-34,500)</a:t>
          </a:r>
        </a:p>
      </cdr:txBody>
    </cdr:sp>
  </cdr:relSizeAnchor>
  <cdr:relSizeAnchor xmlns:cdr="http://schemas.openxmlformats.org/drawingml/2006/chartDrawing">
    <cdr:from>
      <cdr:x>0.72681</cdr:x>
      <cdr:y>0.84895</cdr:y>
    </cdr:from>
    <cdr:to>
      <cdr:x>0.80557</cdr:x>
      <cdr:y>1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BEB4E2BC-16CE-8907-776C-5DC648A75603}"/>
            </a:ext>
          </a:extLst>
        </cdr:cNvPr>
        <cdr:cNvSpPr txBox="1"/>
      </cdr:nvSpPr>
      <cdr:spPr>
        <a:xfrm xmlns:a="http://schemas.openxmlformats.org/drawingml/2006/main">
          <a:off x="8438577" y="5139521"/>
          <a:ext cx="914441" cy="9144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rgbClr val="F022EF"/>
              </a:solidFill>
            </a:rPr>
            <a:t>   Deficit</a:t>
          </a:r>
        </a:p>
        <a:p xmlns:a="http://schemas.openxmlformats.org/drawingml/2006/main">
          <a:r>
            <a:rPr lang="en-US" sz="2400" b="1" kern="1200" dirty="0">
              <a:solidFill>
                <a:srgbClr val="FF0000"/>
              </a:solidFill>
            </a:rPr>
            <a:t>(-22,200)</a:t>
          </a:r>
        </a:p>
      </cdr:txBody>
    </cdr:sp>
  </cdr:relSizeAnchor>
  <cdr:relSizeAnchor xmlns:cdr="http://schemas.openxmlformats.org/drawingml/2006/chartDrawing">
    <cdr:from>
      <cdr:x>0.59075</cdr:x>
      <cdr:y>0.15939</cdr:y>
    </cdr:from>
    <cdr:to>
      <cdr:x>0.66951</cdr:x>
      <cdr:y>0.56761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FBA4CBD7-81B3-2BB6-31E5-DA13DCD1D5C3}"/>
            </a:ext>
          </a:extLst>
        </cdr:cNvPr>
        <cdr:cNvSpPr txBox="1"/>
      </cdr:nvSpPr>
      <cdr:spPr>
        <a:xfrm xmlns:a="http://schemas.openxmlformats.org/drawingml/2006/main">
          <a:off x="6858942" y="964950"/>
          <a:ext cx="914441" cy="24713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kern="1200" dirty="0">
              <a:solidFill>
                <a:schemeClr val="accent5">
                  <a:lumMod val="75000"/>
                </a:schemeClr>
              </a:solidFill>
            </a:rPr>
            <a:t>25-26 </a:t>
          </a:r>
        </a:p>
        <a:p xmlns:a="http://schemas.openxmlformats.org/drawingml/2006/main">
          <a:r>
            <a:rPr lang="en-US" sz="2400" b="1" kern="1200" dirty="0">
              <a:solidFill>
                <a:schemeClr val="accent5">
                  <a:lumMod val="75000"/>
                </a:schemeClr>
              </a:solidFill>
            </a:rPr>
            <a:t>Actual</a:t>
          </a:r>
        </a:p>
        <a:p xmlns:a="http://schemas.openxmlformats.org/drawingml/2006/main">
          <a:pPr algn="ctr"/>
          <a:endParaRPr lang="en-US" sz="2400" b="1" kern="1200" dirty="0">
            <a:solidFill>
              <a:schemeClr val="tx1"/>
            </a:solidFill>
          </a:endParaRPr>
        </a:p>
        <a:p xmlns:a="http://schemas.openxmlformats.org/drawingml/2006/main">
          <a:pPr algn="ctr"/>
          <a:endParaRPr lang="en-US" sz="2400" b="1" kern="1200" dirty="0">
            <a:solidFill>
              <a:schemeClr val="tx1"/>
            </a:solidFill>
          </a:endParaRPr>
        </a:p>
        <a:p xmlns:a="http://schemas.openxmlformats.org/drawingml/2006/main">
          <a:pPr algn="ctr"/>
          <a:r>
            <a:rPr lang="en-US" sz="2000" b="1" kern="1200" dirty="0">
              <a:solidFill>
                <a:schemeClr val="tx1"/>
              </a:solidFill>
            </a:rPr>
            <a:t>? Ends</a:t>
          </a:r>
        </a:p>
        <a:p xmlns:a="http://schemas.openxmlformats.org/drawingml/2006/main">
          <a:pPr algn="ctr"/>
          <a:r>
            <a:rPr lang="en-US" sz="2000" b="1" kern="1200" dirty="0">
              <a:solidFill>
                <a:schemeClr val="tx1"/>
              </a:solidFill>
            </a:rPr>
            <a:t>June </a:t>
          </a:r>
        </a:p>
        <a:p xmlns:a="http://schemas.openxmlformats.org/drawingml/2006/main">
          <a:pPr algn="ctr"/>
          <a:r>
            <a:rPr lang="en-US" sz="2000" b="1" kern="1200" dirty="0">
              <a:solidFill>
                <a:schemeClr val="tx1"/>
              </a:solidFill>
            </a:rPr>
            <a:t>30th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B7D7B-47EB-403E-9541-7BE798638872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5B479-9C08-4C2A-A170-23CF11B13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5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A5B479-9C08-4C2A-A170-23CF11B13A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CAC98-4231-4F4B-905D-0C48DCE345E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84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7E3E-B565-BA1A-17C7-26DB34F9F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2D0ABF-3653-8A17-C319-191E24966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10C62-B938-2972-8B1C-730021B7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F62D6-5A4D-F274-885C-BE0219EC9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6E7CB-276C-00A9-09A6-05BE91FE1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01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A43FB-2D84-471E-B0D3-9427E940C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2E3DF-1A6D-0A81-A6C6-2D716CA9C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BE3CA-C6DF-1224-A9F4-B7FDFEF4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F3F9B-2EC1-226F-601E-9C71F338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83DBA-F439-F110-D5E0-9F85FA93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F5242-0C42-6906-D6A0-C33BE596B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4D4BC-710F-6E3D-9692-53060828C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FF518-02BD-B509-E4FD-F9888089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258B-09CE-69E1-A8E9-A791D9FF8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651CD-2B74-A48A-ECA4-63267E881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1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B2040-B036-F85B-76D8-D6A47E949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9D6AF-490C-7422-C1C5-6145BCE86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BE756-8484-5288-8ADF-E95144A9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B6CA9-8BFD-4CAE-2844-304D56860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826A5-4BC1-5611-4D78-F1D9F9EC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2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409C6-87EA-AB19-BA00-B320C2F66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2BA83-0B79-0615-39E2-6494BE956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20286-C62F-1E6B-C98E-D8FE25D2F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CAFDC-FB32-ECFD-1177-920B2F570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1694-504E-4D60-2707-2F52C398D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9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2348B-8B5E-B24D-2A3C-F22B6981B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7551-9D08-D2A8-E205-684510BBD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D3041-A992-9CE8-0F18-2B170B920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D7693-6F3B-4191-1B92-D26E93A0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0F8A9-86CB-0F50-1C1E-D46ABCC7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98EA8-DFB7-C0A6-5BE3-BDD8E0D0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2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3478-62DD-1016-36B1-00879E91C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24597C-CBD1-595F-FCC4-EF0ACD562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448EE-FB5C-DA92-9634-20C70DD2C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B0C205-478F-36D3-3D67-D2F2C5496A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3E5F5-AFF1-F6A3-0187-574CB96B48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E19BBC-513C-FF15-5B38-1EA27FCA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3CEC66-3D32-A3D1-7891-373BF5768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F33159-C1C9-8DEF-A193-3EB47311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8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42B30-3F40-C70D-D310-F84EFB431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CA5C-85D6-9DD2-DB27-3CC3D1C91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A536C1-ED70-0121-BFBF-41DADC28E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2DF38-BE63-2754-4756-92E863929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8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2CEFE-0849-54BA-0296-40536340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9F0DDB-95E3-2739-A2C8-22C0788F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A7DDD-0835-7405-DDCD-7C4C2BFED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2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C3EB-B24F-ADA0-DFF7-F2EC4F0C4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618EE-2D0E-9C6E-9545-A9F39EAFA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AA40D-28A5-52E4-C595-1CE704EA5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776E1-7611-5057-5662-1170B2E09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78634-0871-356C-0455-B344BB64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4EBA6-B537-8B1F-483F-0334522A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5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1C928-D58D-BA08-2631-AD3DD1E89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0C5BE-6A30-5350-B1AC-C3BF3A3E5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1BF4A-6993-3167-38EE-0990534A3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774AF-1BF8-CE06-6B43-9F68C6B4C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9E646-5B5D-BB07-0822-6282E1D0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CB9B1-360F-A342-B4F8-FB97F85B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2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D1702E-505E-DE65-16BB-70848005B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F7FAC-B8BC-53A8-E07C-2FC3E88D4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85830-DDAC-B4A0-C987-4D83D9746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3/5/2026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FAA90-C448-51E9-5D34-288414E25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E43F1-0FD1-1FF2-4D64-122E3AB15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8F0E58-7018-EA40-9B33-6704C53B9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9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EB1BF-930A-2C60-0C24-714964019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579" y="504968"/>
            <a:ext cx="9144000" cy="956186"/>
          </a:xfrm>
        </p:spPr>
        <p:txBody>
          <a:bodyPr/>
          <a:lstStyle/>
          <a:p>
            <a:r>
              <a:rPr lang="en-US" dirty="0"/>
              <a:t>BUU Town Hall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CADED-1027-3DFE-D0B0-72327242C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61154"/>
            <a:ext cx="9144000" cy="4712087"/>
          </a:xfrm>
        </p:spPr>
        <p:txBody>
          <a:bodyPr>
            <a:normAutofit/>
          </a:bodyPr>
          <a:lstStyle/>
          <a:p>
            <a:r>
              <a:rPr lang="en-US" sz="5400" b="1" dirty="0"/>
              <a:t>Budget Talk - 2026 – 2027</a:t>
            </a:r>
          </a:p>
          <a:p>
            <a:r>
              <a:rPr lang="en-US" sz="3600" dirty="0"/>
              <a:t>March 5,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22D5E0-E59D-CBD8-0BAE-4C6E17308391}"/>
              </a:ext>
            </a:extLst>
          </p:cNvPr>
          <p:cNvPicPr/>
          <p:nvPr/>
        </p:nvPicPr>
        <p:blipFill>
          <a:blip r:embed="rId2"/>
          <a:stretch/>
        </p:blipFill>
        <p:spPr>
          <a:xfrm rot="21582600">
            <a:off x="3618793" y="2878912"/>
            <a:ext cx="4346080" cy="3283350"/>
          </a:xfrm>
          <a:prstGeom prst="rect">
            <a:avLst/>
          </a:prstGeom>
          <a:ln w="0">
            <a:noFill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EB0DD-3C7F-F124-74F7-F1E255CF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1</a:t>
            </a:fld>
            <a:endParaRPr 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B53CF07-878C-9BA5-A0E4-9899364D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340059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E343-0889-FB49-2F3A-859A0968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062"/>
            <a:ext cx="10515600" cy="1050877"/>
          </a:xfrm>
        </p:spPr>
        <p:txBody>
          <a:bodyPr/>
          <a:lstStyle/>
          <a:p>
            <a:pPr algn="ctr"/>
            <a:r>
              <a:rPr lang="en-US" dirty="0"/>
              <a:t>Recent Budget/Actual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3280A-8CE1-E06E-7E25-FB4CD8F1B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167" y="1289713"/>
            <a:ext cx="11001233" cy="4966379"/>
          </a:xfrm>
        </p:spPr>
        <p:txBody>
          <a:bodyPr>
            <a:normAutofit lnSpcReduction="10000"/>
          </a:bodyPr>
          <a:lstStyle/>
          <a:p>
            <a:pPr marL="3657600" lvl="8" indent="0">
              <a:buNone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 	 </a:t>
            </a:r>
            <a:r>
              <a:rPr lang="en-US" sz="2400" b="1" u="sng" dirty="0">
                <a:solidFill>
                  <a:schemeClr val="accent6">
                    <a:lumMod val="50000"/>
                  </a:schemeClr>
                </a:solidFill>
              </a:rPr>
              <a:t>Revenue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2400" b="1" u="sng" dirty="0">
                <a:solidFill>
                  <a:srgbClr val="FF0000"/>
                </a:solidFill>
              </a:rPr>
              <a:t>Expenses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	     </a:t>
            </a:r>
            <a:r>
              <a:rPr lang="en-US" sz="2400" b="1" u="sng" dirty="0"/>
              <a:t>Net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24-25  Budget</a:t>
            </a:r>
            <a:r>
              <a:rPr lang="en-US" dirty="0"/>
              <a:t>			 154,667	 189,679	</a:t>
            </a:r>
            <a:r>
              <a:rPr lang="en-US" dirty="0">
                <a:solidFill>
                  <a:srgbClr val="FF0000"/>
                </a:solidFill>
              </a:rPr>
              <a:t>(35,012)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  24-25  Actual</a:t>
            </a:r>
            <a:r>
              <a:rPr lang="en-US" dirty="0"/>
              <a:t>			 157,968	 176,986	</a:t>
            </a:r>
            <a:r>
              <a:rPr lang="en-US" dirty="0">
                <a:solidFill>
                  <a:srgbClr val="FF0000"/>
                </a:solidFill>
              </a:rPr>
              <a:t>(19,018)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25-26  Budget	</a:t>
            </a:r>
            <a:r>
              <a:rPr lang="en-US" dirty="0"/>
              <a:t>		 179,828	  214,328	</a:t>
            </a:r>
            <a:r>
              <a:rPr lang="en-US" dirty="0">
                <a:solidFill>
                  <a:srgbClr val="FF0000"/>
                </a:solidFill>
              </a:rPr>
              <a:t>(34,500)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26-27 1</a:t>
            </a:r>
            <a:r>
              <a:rPr lang="en-US" baseline="30000" dirty="0">
                <a:solidFill>
                  <a:srgbClr val="FF0000"/>
                </a:solidFill>
              </a:rPr>
              <a:t>st</a:t>
            </a:r>
            <a:r>
              <a:rPr lang="en-US" dirty="0">
                <a:solidFill>
                  <a:srgbClr val="FF0000"/>
                </a:solidFill>
              </a:rPr>
              <a:t>  Draft Budget</a:t>
            </a:r>
            <a:r>
              <a:rPr lang="en-US" dirty="0"/>
              <a:t>	             177,700	  199,900	 </a:t>
            </a:r>
            <a:r>
              <a:rPr lang="en-US" dirty="0">
                <a:solidFill>
                  <a:srgbClr val="FF0000"/>
                </a:solidFill>
              </a:rPr>
              <a:t>(22,200)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26-27 2</a:t>
            </a:r>
            <a:r>
              <a:rPr lang="en-US" baseline="30000" dirty="0">
                <a:solidFill>
                  <a:srgbClr val="00B050"/>
                </a:solidFill>
              </a:rPr>
              <a:t>nd </a:t>
            </a:r>
            <a:r>
              <a:rPr lang="en-US" dirty="0">
                <a:solidFill>
                  <a:srgbClr val="00B050"/>
                </a:solidFill>
              </a:rPr>
              <a:t> Draft Budget</a:t>
            </a:r>
            <a:r>
              <a:rPr lang="en-US" dirty="0"/>
              <a:t>	 156,400	  155,700	         700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sz="2000" dirty="0"/>
              <a:t> Supported by Congregational Vote for 4% Distributable Funds up to (34,500).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6C52A-942B-5369-7ECC-30C0FFE5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10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F2C080-664C-5987-9C82-D84082B9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179336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FDDD3-EF75-44E0-0347-D3C4CFB46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C6EA6-F596-6832-CC1F-248BCC20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771066"/>
          </a:xfrm>
        </p:spPr>
        <p:txBody>
          <a:bodyPr/>
          <a:lstStyle/>
          <a:p>
            <a:pPr algn="ctr"/>
            <a:r>
              <a:rPr lang="en-US" dirty="0"/>
              <a:t>Recent Budget &amp; Actual History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9D956D3-C24E-B9F3-5278-F8682143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11</a:t>
            </a:fld>
            <a:endParaRPr lang="en-US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8E7CCEE-BA42-F4CB-CE19-6508F7447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BE60952-A559-04B5-A3F1-6E4DEF6EE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345628"/>
              </p:ext>
            </p:extLst>
          </p:nvPr>
        </p:nvGraphicFramePr>
        <p:xfrm>
          <a:off x="709862" y="667501"/>
          <a:ext cx="11610474" cy="6053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A4668E9-ED4C-7A77-C0BD-662D6194F9C3}"/>
              </a:ext>
            </a:extLst>
          </p:cNvPr>
          <p:cNvSpPr txBox="1"/>
          <p:nvPr/>
        </p:nvSpPr>
        <p:spPr>
          <a:xfrm>
            <a:off x="2051814" y="5775000"/>
            <a:ext cx="14269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022EF"/>
                </a:solidFill>
              </a:rPr>
              <a:t> Deficit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(-35,012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3384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D726-778E-3EDD-AD59-BC7FE565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1590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BUU Town Hall - Budget Talk</a:t>
            </a:r>
            <a:br>
              <a:rPr lang="en-US" dirty="0"/>
            </a:br>
            <a:r>
              <a:rPr lang="en-US" u="sng" dirty="0"/>
              <a:t>? </a:t>
            </a:r>
            <a:r>
              <a:rPr lang="en-US" u="sng" dirty="0">
                <a:solidFill>
                  <a:srgbClr val="FF0000"/>
                </a:solidFill>
              </a:rPr>
              <a:t>QUESTIONS</a:t>
            </a:r>
            <a:r>
              <a:rPr lang="en-US" u="sng" dirty="0"/>
              <a:t> ?</a:t>
            </a:r>
            <a:r>
              <a:rPr lang="en-US" dirty="0"/>
              <a:t>                 </a:t>
            </a:r>
            <a:r>
              <a:rPr lang="en-US" u="sng" dirty="0">
                <a:solidFill>
                  <a:srgbClr val="00B050"/>
                </a:solidFill>
              </a:rPr>
              <a:t>ANSWERS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8445DA-F6B3-BEAD-2A02-FA78C2A481AB}"/>
              </a:ext>
            </a:extLst>
          </p:cNvPr>
          <p:cNvPicPr/>
          <p:nvPr/>
        </p:nvPicPr>
        <p:blipFill>
          <a:blip r:embed="rId2"/>
          <a:stretch/>
        </p:blipFill>
        <p:spPr>
          <a:xfrm rot="21582600">
            <a:off x="1900882" y="2287007"/>
            <a:ext cx="3779839" cy="3571552"/>
          </a:xfrm>
          <a:prstGeom prst="rect">
            <a:avLst/>
          </a:prstGeom>
          <a:ln w="0">
            <a:noFill/>
          </a:ln>
        </p:spPr>
      </p:pic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980A83C1-56CC-1B8E-9AFB-A155AF02AC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3954" y="2014916"/>
            <a:ext cx="3439115" cy="4005557"/>
          </a:xfrm>
          <a:prstGeom prst="rect">
            <a:avLst/>
          </a:prstGeom>
        </p:spPr>
      </p:pic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5271E94C-E27F-09E5-C481-27376F65E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12</a:t>
            </a:fld>
            <a:endParaRPr lang="en-US"/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BBA2D739-C96F-191F-995F-67B5DFF2C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3052135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4E473-E647-84AD-E192-10D3278ECD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2372" y="273268"/>
            <a:ext cx="9144000" cy="903397"/>
          </a:xfrm>
        </p:spPr>
        <p:txBody>
          <a:bodyPr>
            <a:normAutofit fontScale="90000"/>
          </a:bodyPr>
          <a:lstStyle/>
          <a:p>
            <a:r>
              <a:rPr lang="en-US" dirty="0"/>
              <a:t>BUU Endowment Fund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4CDFB2-2D48-861A-ED8E-F022589BD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1655762"/>
          </a:xfrm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chemeClr val="accent6"/>
                </a:solidFill>
              </a:rPr>
              <a:t>1. Value</a:t>
            </a:r>
            <a:r>
              <a:rPr lang="en-US" b="1" dirty="0"/>
              <a:t> on 1/31/2026 was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1,582,823 </a:t>
            </a:r>
          </a:p>
          <a:p>
            <a:pPr algn="l"/>
            <a:r>
              <a:rPr lang="en-US" b="1" dirty="0"/>
              <a:t>2. </a:t>
            </a:r>
            <a:r>
              <a:rPr lang="en-US" b="1" u="sng" dirty="0">
                <a:solidFill>
                  <a:srgbClr val="7030A0"/>
                </a:solidFill>
              </a:rPr>
              <a:t>Separate</a:t>
            </a:r>
            <a:r>
              <a:rPr lang="en-US" b="1" dirty="0"/>
              <a:t> from the Budget Fund</a:t>
            </a:r>
          </a:p>
          <a:p>
            <a:pPr algn="l"/>
            <a:r>
              <a:rPr lang="en-US" b="1" dirty="0"/>
              <a:t>3. </a:t>
            </a:r>
            <a:r>
              <a:rPr lang="en-US" b="1" dirty="0">
                <a:solidFill>
                  <a:srgbClr val="0070C0"/>
                </a:solidFill>
              </a:rPr>
              <a:t>Purpose</a:t>
            </a:r>
            <a:r>
              <a:rPr lang="en-US" b="1" dirty="0"/>
              <a:t> – to establish </a:t>
            </a:r>
            <a:r>
              <a:rPr lang="en-US" b="1" u="sng" dirty="0"/>
              <a:t>long term </a:t>
            </a:r>
            <a:r>
              <a:rPr lang="en-US" b="1" dirty="0"/>
              <a:t>financial </a:t>
            </a:r>
            <a:r>
              <a:rPr lang="en-US" b="1" u="sng" dirty="0"/>
              <a:t>security</a:t>
            </a:r>
            <a:r>
              <a:rPr lang="en-US" b="1" dirty="0"/>
              <a:t> for BUU</a:t>
            </a:r>
          </a:p>
          <a:p>
            <a:pPr marL="914400" lvl="1" indent="-457200" algn="l">
              <a:buAutoNum type="alphaUcPeriod"/>
            </a:pPr>
            <a:r>
              <a:rPr lang="en-US" b="1" dirty="0"/>
              <a:t>For </a:t>
            </a:r>
            <a:r>
              <a:rPr lang="en-US" b="1" dirty="0">
                <a:solidFill>
                  <a:srgbClr val="0070C0"/>
                </a:solidFill>
              </a:rPr>
              <a:t>Charitable</a:t>
            </a:r>
            <a:r>
              <a:rPr lang="en-US" b="1" dirty="0"/>
              <a:t> purposes</a:t>
            </a:r>
          </a:p>
          <a:p>
            <a:pPr marL="914400" lvl="1" indent="-457200" algn="l">
              <a:buAutoNum type="alphaUcPeriod"/>
            </a:pPr>
            <a:r>
              <a:rPr lang="en-US" b="1" dirty="0">
                <a:solidFill>
                  <a:srgbClr val="0070C0"/>
                </a:solidFill>
              </a:rPr>
              <a:t>Repairs</a:t>
            </a:r>
            <a:r>
              <a:rPr lang="en-US" b="1" dirty="0"/>
              <a:t> not covered in annual budget</a:t>
            </a:r>
          </a:p>
          <a:p>
            <a:pPr lvl="1" algn="l"/>
            <a:endParaRPr lang="en-US" b="1" dirty="0"/>
          </a:p>
          <a:p>
            <a:pPr algn="l"/>
            <a:r>
              <a:rPr lang="en-US" b="1" dirty="0">
                <a:solidFill>
                  <a:srgbClr val="7030A0"/>
                </a:solidFill>
              </a:rPr>
              <a:t>Policy</a:t>
            </a:r>
            <a:r>
              <a:rPr lang="en-US" b="1" dirty="0"/>
              <a:t> –</a:t>
            </a:r>
            <a:r>
              <a:rPr lang="en-US" b="1" u="sng" dirty="0"/>
              <a:t>Adopted in 2024</a:t>
            </a:r>
            <a:r>
              <a:rPr lang="en-US" b="1" dirty="0"/>
              <a:t> at Member’s Annual meeting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Principle</a:t>
            </a:r>
            <a:r>
              <a:rPr lang="en-US" b="1" dirty="0"/>
              <a:t> cannot fall below  1,100,000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Invested</a:t>
            </a:r>
            <a:r>
              <a:rPr lang="en-US" b="1" dirty="0"/>
              <a:t> to generate Income from Dividends and Interest</a:t>
            </a:r>
          </a:p>
          <a:p>
            <a:pPr marL="914400" lvl="1" indent="-457200" algn="l">
              <a:buFont typeface="+mj-lt"/>
              <a:buAutoNum type="alphaUcPeriod"/>
            </a:pPr>
            <a:r>
              <a:rPr lang="en-US" b="1" dirty="0">
                <a:solidFill>
                  <a:srgbClr val="FF0000"/>
                </a:solidFill>
              </a:rPr>
              <a:t>Distribution</a:t>
            </a:r>
            <a:r>
              <a:rPr lang="en-US" b="1" dirty="0"/>
              <a:t> available  = 4% of the value on Dec. 31</a:t>
            </a:r>
            <a:r>
              <a:rPr lang="en-US" b="1" baseline="30000" dirty="0"/>
              <a:t>st</a:t>
            </a:r>
            <a:r>
              <a:rPr lang="en-US" b="1" dirty="0"/>
              <a:t> of each year</a:t>
            </a:r>
          </a:p>
          <a:p>
            <a:pPr marL="1371600" lvl="2" indent="-457200" algn="l">
              <a:buFont typeface="+mj-lt"/>
              <a:buAutoNum type="alphaUcPeriod"/>
            </a:pPr>
            <a:endParaRPr lang="en-US" b="1" dirty="0"/>
          </a:p>
          <a:p>
            <a:pPr marL="1714500" lvl="3" indent="-342900" algn="l">
              <a:buFont typeface="+mj-lt"/>
              <a:buAutoNum type="alphaUcPeriod"/>
            </a:pPr>
            <a:endParaRPr lang="en-US" b="1" dirty="0"/>
          </a:p>
          <a:p>
            <a:pPr marL="914400" lvl="1" indent="-457200" algn="l">
              <a:buAutoNum type="arabicPeriod"/>
            </a:pPr>
            <a:endParaRPr lang="en-US" b="1" dirty="0"/>
          </a:p>
          <a:p>
            <a:pPr algn="l"/>
            <a:r>
              <a:rPr lang="en-US" b="1" dirty="0"/>
              <a:t>	</a:t>
            </a: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1794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BEB92-EFB3-7A9E-BA23-0613B9E6C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4% Yearly “</a:t>
            </a:r>
            <a:r>
              <a:rPr lang="en-US" dirty="0">
                <a:solidFill>
                  <a:srgbClr val="FF0000"/>
                </a:solidFill>
              </a:rPr>
              <a:t>Distributable</a:t>
            </a:r>
            <a:r>
              <a:rPr lang="en-US" dirty="0"/>
              <a:t>” Amount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AD507-14BA-8013-87E0-C4EA20E10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0315"/>
            <a:ext cx="11353800" cy="4351338"/>
          </a:xfrm>
        </p:spPr>
        <p:txBody>
          <a:bodyPr>
            <a:normAutofit/>
          </a:bodyPr>
          <a:lstStyle/>
          <a:p>
            <a:pPr marL="1371600" lvl="3" indent="0">
              <a:buNone/>
            </a:pPr>
            <a:r>
              <a:rPr lang="en-US" sz="2600" dirty="0"/>
              <a:t>To be used the following </a:t>
            </a:r>
            <a:r>
              <a:rPr lang="en-US" sz="2600" b="1" dirty="0"/>
              <a:t>fiscal</a:t>
            </a:r>
            <a:r>
              <a:rPr lang="en-US" sz="2600" dirty="0"/>
              <a:t> year for </a:t>
            </a:r>
            <a:r>
              <a:rPr lang="en-US" sz="2600" b="1" dirty="0">
                <a:solidFill>
                  <a:schemeClr val="accent6"/>
                </a:solidFill>
              </a:rPr>
              <a:t>non-budgeted expenses</a:t>
            </a:r>
          </a:p>
          <a:p>
            <a:pPr marL="1828800" lvl="4" indent="0">
              <a:buNone/>
            </a:pPr>
            <a:r>
              <a:rPr lang="en-US" sz="2600" dirty="0"/>
              <a:t>available  in 26-27  =  63,312.92</a:t>
            </a:r>
          </a:p>
          <a:p>
            <a:pPr marL="1828800" lvl="4" indent="0">
              <a:buNone/>
            </a:pPr>
            <a:endParaRPr lang="en-US" sz="2600" dirty="0"/>
          </a:p>
          <a:p>
            <a:pPr marL="1828800" lvl="4" indent="0">
              <a:buNone/>
            </a:pPr>
            <a:r>
              <a:rPr lang="en-US" sz="2600" dirty="0">
                <a:solidFill>
                  <a:srgbClr val="7030A0"/>
                </a:solidFill>
              </a:rPr>
              <a:t>Possible</a:t>
            </a:r>
            <a:r>
              <a:rPr lang="en-US" sz="2600" dirty="0"/>
              <a:t> uses:</a:t>
            </a:r>
          </a:p>
          <a:p>
            <a:pPr marL="1828800" lvl="4" indent="0">
              <a:buNone/>
            </a:pPr>
            <a:r>
              <a:rPr lang="en-US" sz="2600" dirty="0"/>
              <a:t>1. </a:t>
            </a:r>
            <a:r>
              <a:rPr lang="en-US" sz="2600" dirty="0">
                <a:solidFill>
                  <a:srgbClr val="FFC000"/>
                </a:solidFill>
              </a:rPr>
              <a:t>Charitable Purposes </a:t>
            </a:r>
            <a:r>
              <a:rPr lang="en-US" sz="2600" dirty="0"/>
              <a:t>or expenses not budgeted for. </a:t>
            </a:r>
          </a:p>
          <a:p>
            <a:pPr marL="1828800" lvl="4" indent="0">
              <a:buNone/>
            </a:pPr>
            <a:r>
              <a:rPr lang="en-US" sz="2600" dirty="0"/>
              <a:t>2.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</a:rPr>
              <a:t>Outreach</a:t>
            </a:r>
            <a:r>
              <a:rPr lang="en-US" sz="2600" dirty="0"/>
              <a:t> to the community-local social service agencies</a:t>
            </a:r>
          </a:p>
          <a:p>
            <a:pPr marL="1828800" lvl="4" indent="0">
              <a:buNone/>
            </a:pPr>
            <a:r>
              <a:rPr lang="en-US" sz="2600" dirty="0"/>
              <a:t>3. </a:t>
            </a:r>
            <a:r>
              <a:rPr lang="en-US" sz="2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Mission</a:t>
            </a:r>
            <a:r>
              <a:rPr lang="en-US" sz="2600" dirty="0"/>
              <a:t> of UU in the form of grants to the UUA</a:t>
            </a:r>
          </a:p>
          <a:p>
            <a:pPr marL="1828800" lvl="4" indent="0">
              <a:buNone/>
            </a:pPr>
            <a:r>
              <a:rPr lang="en-US" sz="2600" dirty="0"/>
              <a:t>4. </a:t>
            </a:r>
            <a:r>
              <a:rPr lang="en-US" sz="26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Training</a:t>
            </a:r>
            <a:r>
              <a:rPr lang="en-US" sz="2600" dirty="0"/>
              <a:t> of BUU member for faith and service</a:t>
            </a:r>
          </a:p>
          <a:p>
            <a:pPr marL="1828800" lvl="4" indent="0">
              <a:buNone/>
            </a:pPr>
            <a:r>
              <a:rPr lang="en-US" sz="2600" dirty="0"/>
              <a:t>5. 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</a:rPr>
              <a:t>Capitol Improvements</a:t>
            </a:r>
            <a:r>
              <a:rPr lang="en-US" sz="2600" dirty="0"/>
              <a:t> to Building &amp; Grounds </a:t>
            </a:r>
          </a:p>
          <a:p>
            <a:pPr marL="1828800" lvl="4" indent="0">
              <a:buNone/>
            </a:pPr>
            <a:r>
              <a:rPr lang="en-US" sz="2600" dirty="0"/>
              <a:t>	not covered in Budget or Capital Reserve Fund. </a:t>
            </a:r>
          </a:p>
          <a:p>
            <a:pPr marL="1828800" lvl="4" indent="0">
              <a:buNone/>
            </a:pPr>
            <a:endParaRPr lang="en-US" sz="2600" dirty="0"/>
          </a:p>
          <a:p>
            <a:pPr marL="1828800" lvl="4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55321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EA38-CF35-0E17-9043-AF5579322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Requests for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51914-03CE-0444-A2B5-DE7909CCAACB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Request for withdrawal of Endowment funds Form: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      Sent to Endowment Committee</a:t>
            </a:r>
          </a:p>
          <a:p>
            <a:pPr marL="0" indent="0">
              <a:buNone/>
            </a:pPr>
            <a:r>
              <a:rPr lang="en-US" dirty="0"/>
              <a:t>	Reviewed  </a:t>
            </a:r>
            <a:r>
              <a:rPr lang="en-US" dirty="0">
                <a:sym typeface="Wingdings" pitchFamily="2" charset="2"/>
              </a:rPr>
              <a:t>  Inform other committees  Board approval</a:t>
            </a: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Past years </a:t>
            </a:r>
            <a:r>
              <a:rPr lang="en-US" dirty="0"/>
              <a:t>examples: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Chair Rack		Garden tools	Garden Fence</a:t>
            </a:r>
          </a:p>
          <a:p>
            <a:pPr marL="0" indent="0">
              <a:buNone/>
            </a:pPr>
            <a:r>
              <a:rPr lang="en-US" dirty="0"/>
              <a:t>		Kitchen cups	Folding Chairs     	Conflict Coaching</a:t>
            </a:r>
          </a:p>
          <a:p>
            <a:pPr marL="0" indent="0">
              <a:buNone/>
            </a:pPr>
            <a:r>
              <a:rPr lang="en-US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30381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CD31-A6C4-E057-29D6-B07F1ADC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Budget</a:t>
            </a:r>
            <a:r>
              <a:rPr lang="en-US" dirty="0"/>
              <a:t> </a:t>
            </a:r>
            <a:r>
              <a:rPr lang="en-US" dirty="0">
                <a:solidFill>
                  <a:schemeClr val="accent5"/>
                </a:solidFill>
              </a:rPr>
              <a:t>Process</a:t>
            </a:r>
            <a:r>
              <a:rPr lang="en-US" dirty="0"/>
              <a:t> 2026 - 2027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429B6-50E8-E869-040F-87255F70B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Input</a:t>
            </a:r>
            <a:r>
              <a:rPr lang="en-US" dirty="0"/>
              <a:t> is gathered from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committees</a:t>
            </a:r>
            <a:r>
              <a:rPr lang="en-US" dirty="0"/>
              <a:t> for needs for ‘26-27’ year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B0F0"/>
                </a:solidFill>
              </a:rPr>
              <a:t>Proposed</a:t>
            </a:r>
            <a:r>
              <a:rPr lang="en-US" dirty="0"/>
              <a:t> Draft Budget is created for Review by Board</a:t>
            </a:r>
          </a:p>
          <a:p>
            <a:pPr marL="514350" indent="-514350">
              <a:buAutoNum type="arabicPeriod"/>
            </a:pPr>
            <a:r>
              <a:rPr lang="en-US" dirty="0"/>
              <a:t>Budget </a:t>
            </a:r>
            <a:r>
              <a:rPr lang="en-US" dirty="0">
                <a:solidFill>
                  <a:srgbClr val="00B0F0"/>
                </a:solidFill>
              </a:rPr>
              <a:t>Options</a:t>
            </a:r>
            <a:r>
              <a:rPr lang="en-US" dirty="0"/>
              <a:t> presented in </a:t>
            </a:r>
            <a:r>
              <a:rPr lang="en-US" b="1" dirty="0">
                <a:solidFill>
                  <a:srgbClr val="00B0F0"/>
                </a:solidFill>
              </a:rPr>
              <a:t>Town Hall </a:t>
            </a:r>
            <a:r>
              <a:rPr lang="en-US" dirty="0"/>
              <a:t>to inform Congregation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Stewardship Campaign </a:t>
            </a:r>
            <a:r>
              <a:rPr lang="en-US" dirty="0"/>
              <a:t>determines actual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Pledge Income $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Final Budget </a:t>
            </a:r>
            <a:r>
              <a:rPr lang="en-US" dirty="0"/>
              <a:t>set with known Pledge Income amount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Budget is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distributed</a:t>
            </a:r>
            <a:r>
              <a:rPr lang="en-US" dirty="0"/>
              <a:t> for Member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Budget is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voted</a:t>
            </a:r>
            <a:r>
              <a:rPr lang="en-US" dirty="0"/>
              <a:t> at the 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Annual Membership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11F83-D21A-3B0C-8B67-2F02AE12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2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CB2A76-350D-BFBF-C69E-9707ACAD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172201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31AB1-3D9C-40C9-2267-C292B9894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BUU Financial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67809-C7E1-A9F2-9832-263036ABC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021"/>
            <a:ext cx="10515600" cy="4627942"/>
          </a:xfrm>
        </p:spPr>
        <p:txBody>
          <a:bodyPr>
            <a:normAutofit fontScale="70000" lnSpcReduction="20000"/>
          </a:bodyPr>
          <a:lstStyle/>
          <a:p>
            <a:r>
              <a:rPr lang="en-US" sz="3500" dirty="0"/>
              <a:t>BUU has </a:t>
            </a:r>
            <a:r>
              <a:rPr lang="en-US" sz="3500" b="1" dirty="0"/>
              <a:t>2 Main Funds</a:t>
            </a:r>
          </a:p>
          <a:p>
            <a:pPr marL="0" indent="0">
              <a:buNone/>
            </a:pPr>
            <a:endParaRPr lang="en-US" sz="3500" dirty="0"/>
          </a:p>
          <a:p>
            <a:pPr lvl="1"/>
            <a:r>
              <a:rPr lang="en-US" sz="2800" b="1" dirty="0"/>
              <a:t>General Fund</a:t>
            </a:r>
            <a:r>
              <a:rPr lang="en-US" sz="2800" dirty="0"/>
              <a:t> - includes Operating 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Revenue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Expenses</a:t>
            </a:r>
          </a:p>
          <a:p>
            <a:pPr marL="457200" lvl="1" indent="0">
              <a:buNone/>
            </a:pPr>
            <a:endParaRPr lang="en-US" sz="2800" b="1" dirty="0">
              <a:solidFill>
                <a:srgbClr val="FF0000"/>
              </a:solidFill>
            </a:endParaRPr>
          </a:p>
          <a:p>
            <a:pPr lvl="1"/>
            <a:r>
              <a:rPr lang="en-US" sz="2800" b="1" dirty="0"/>
              <a:t>Endowment Fund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–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includes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Endowment Revenues, Charles Schwab Investment, Market Value Changes, Investment Management Fees, 4% Distributable 12/31</a:t>
            </a:r>
          </a:p>
          <a:p>
            <a:pPr lvl="1"/>
            <a:endParaRPr lang="en-US" dirty="0"/>
          </a:p>
          <a:p>
            <a:r>
              <a:rPr lang="en-US" sz="3500" dirty="0"/>
              <a:t>BUU Budget is for </a:t>
            </a:r>
            <a:r>
              <a:rPr lang="en-US" sz="3500" b="1" dirty="0"/>
              <a:t>General Fund</a:t>
            </a:r>
            <a:r>
              <a:rPr lang="en-US" sz="3500" dirty="0"/>
              <a:t> only</a:t>
            </a:r>
          </a:p>
          <a:p>
            <a:pPr marL="0" indent="0">
              <a:buNone/>
            </a:pPr>
            <a:endParaRPr lang="en-US" sz="3500" dirty="0"/>
          </a:p>
          <a:p>
            <a:pPr lvl="1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Revenue</a:t>
            </a:r>
            <a:r>
              <a:rPr lang="en-US" sz="2800" dirty="0"/>
              <a:t> by Type: Pledges, Sunday Plate, Fund Raising etc.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Expenses</a:t>
            </a:r>
            <a:r>
              <a:rPr lang="en-US" sz="2800" dirty="0"/>
              <a:t> by Activity and Administration, Committees and Office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4% Distributable Projects Expenses and Reimbursements </a:t>
            </a:r>
            <a:r>
              <a:rPr lang="en-US" sz="2800" b="1" dirty="0"/>
              <a:t>Not</a:t>
            </a:r>
            <a:r>
              <a:rPr lang="en-US" sz="2800" dirty="0"/>
              <a:t> Included in Net Results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8AB9D-02E2-B421-C278-E07E9D74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3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90858A-ACA7-22FE-4721-7EB8D96BB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255454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197F-F3A7-C7E0-D8A0-7FBA2C230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4588"/>
          </a:xfrm>
        </p:spPr>
        <p:txBody>
          <a:bodyPr/>
          <a:lstStyle/>
          <a:p>
            <a:pPr algn="ctr"/>
            <a:r>
              <a:rPr lang="en-US" dirty="0"/>
              <a:t>Budget Basics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0EB39-1BDB-4468-D97E-0C6C2F7E9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493"/>
            <a:ext cx="10515600" cy="460747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Budget is a </a:t>
            </a:r>
            <a:r>
              <a:rPr lang="en-US" b="1" u="sng" dirty="0"/>
              <a:t>Plan</a:t>
            </a:r>
            <a:r>
              <a:rPr lang="en-US" dirty="0"/>
              <a:t>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Revenue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Expenses</a:t>
            </a:r>
            <a:r>
              <a:rPr lang="en-US" dirty="0"/>
              <a:t> for the year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Revenue</a:t>
            </a:r>
            <a:r>
              <a:rPr lang="en-US" dirty="0"/>
              <a:t>  exceeding </a:t>
            </a:r>
            <a:r>
              <a:rPr lang="en-US" dirty="0">
                <a:solidFill>
                  <a:srgbClr val="FF0000"/>
                </a:solidFill>
              </a:rPr>
              <a:t>Expenses</a:t>
            </a:r>
            <a:r>
              <a:rPr lang="en-US" dirty="0"/>
              <a:t>  =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Net Profit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Expenses</a:t>
            </a:r>
            <a:r>
              <a:rPr lang="en-US" dirty="0"/>
              <a:t> exceeding  </a:t>
            </a:r>
            <a:r>
              <a:rPr lang="en-US" dirty="0">
                <a:solidFill>
                  <a:schemeClr val="accent6"/>
                </a:solidFill>
              </a:rPr>
              <a:t>Revenue</a:t>
            </a:r>
            <a:r>
              <a:rPr lang="en-US" dirty="0"/>
              <a:t>  = </a:t>
            </a:r>
            <a:r>
              <a:rPr lang="en-US" dirty="0">
                <a:solidFill>
                  <a:srgbClr val="FF0000"/>
                </a:solidFill>
              </a:rPr>
              <a:t>(Net Deficit)</a:t>
            </a:r>
          </a:p>
          <a:p>
            <a:pPr lvl="1"/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Balanced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Budget: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>
                <a:solidFill>
                  <a:schemeClr val="accent6"/>
                </a:solidFill>
                <a:sym typeface="Wingdings" pitchFamily="2" charset="2"/>
              </a:rPr>
              <a:t>Revenue</a:t>
            </a:r>
            <a:r>
              <a:rPr lang="en-US" dirty="0">
                <a:sym typeface="Wingdings" pitchFamily="2" charset="2"/>
              </a:rPr>
              <a:t> and</a:t>
            </a:r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Expenses </a:t>
            </a:r>
            <a:r>
              <a:rPr lang="en-US" dirty="0">
                <a:sym typeface="Wingdings" pitchFamily="2" charset="2"/>
              </a:rPr>
              <a:t>are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  </a:t>
            </a:r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Equal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BUU operates on a “Fiscal Year” calendar</a:t>
            </a:r>
          </a:p>
          <a:p>
            <a:pPr lvl="1"/>
            <a:r>
              <a:rPr lang="en-US" dirty="0">
                <a:sym typeface="Wingdings" pitchFamily="2" charset="2"/>
              </a:rPr>
              <a:t>BUU Fiscal Year is a 12 Month period from July 01st to June 30th</a:t>
            </a:r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BUU Budget for 2025-2026 was a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Deficit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ie</a:t>
            </a:r>
            <a:r>
              <a:rPr lang="en-US" dirty="0">
                <a:sym typeface="Wingdings" pitchFamily="2" charset="2"/>
              </a:rPr>
              <a:t> Not </a:t>
            </a:r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Balanced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 lvl="1"/>
            <a:r>
              <a:rPr lang="en-US" dirty="0">
                <a:sym typeface="Wingdings" pitchFamily="2" charset="2"/>
              </a:rPr>
              <a:t>The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 Deficit  Budget </a:t>
            </a:r>
            <a:r>
              <a:rPr lang="en-US" dirty="0">
                <a:sym typeface="Wingdings" pitchFamily="2" charset="2"/>
              </a:rPr>
              <a:t>was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 (34,500)</a:t>
            </a:r>
          </a:p>
          <a:p>
            <a:pPr lvl="1"/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The Deficit</a:t>
            </a:r>
            <a:r>
              <a:rPr lang="en-US" dirty="0">
                <a:sym typeface="Wingdings" pitchFamily="2" charset="2"/>
              </a:rPr>
              <a:t> was supported by Special Vote to use Distributable Endowment Funds </a:t>
            </a:r>
          </a:p>
          <a:p>
            <a:pPr lvl="2"/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UP TO (34,500)</a:t>
            </a:r>
          </a:p>
          <a:p>
            <a:pPr marL="914400" lvl="2" indent="0">
              <a:buNone/>
            </a:pP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Board is committed to having a </a:t>
            </a:r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Balanced</a:t>
            </a:r>
            <a:r>
              <a:rPr lang="en-US" dirty="0">
                <a:sym typeface="Wingdings" pitchFamily="2" charset="2"/>
              </a:rPr>
              <a:t> Budget for 2026-2027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985D4-2E15-9FFC-7474-68E4E7D3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4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204BD-6355-7C1A-B6BE-04272F673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43823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7C919-CCA6-2C3A-6484-60B2FC00D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493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Revenue</a:t>
            </a:r>
            <a:r>
              <a:rPr lang="en-US" dirty="0"/>
              <a:t>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E6594-143A-2237-6F3F-43B206CEC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060"/>
            <a:ext cx="10515600" cy="51656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				        </a:t>
            </a:r>
            <a:r>
              <a:rPr lang="en-US" sz="36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  </a:t>
            </a:r>
            <a:r>
              <a:rPr lang="en-US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24-25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   	</a:t>
            </a:r>
            <a:r>
              <a:rPr lang="en-US" b="1" dirty="0">
                <a:solidFill>
                  <a:srgbClr val="7030A0"/>
                </a:solidFill>
              </a:rPr>
              <a:t>   25-26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             26-27 Revenue				 </a:t>
            </a:r>
            <a:r>
              <a:rPr lang="en-US" sz="2400" b="1" dirty="0">
                <a:solidFill>
                  <a:srgbClr val="00B0F0"/>
                </a:solidFill>
              </a:rPr>
              <a:t>Actual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	 </a:t>
            </a:r>
            <a:r>
              <a:rPr lang="en-US" sz="2400" b="1" dirty="0">
                <a:solidFill>
                  <a:srgbClr val="7030A0"/>
                </a:solidFill>
              </a:rPr>
              <a:t>Budget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      2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</a:rPr>
              <a:t>nd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Draft Budget</a:t>
            </a:r>
          </a:p>
          <a:p>
            <a:pPr marL="457200" lvl="1" indent="0">
              <a:buNone/>
            </a:pPr>
            <a:r>
              <a:rPr lang="en-US" dirty="0"/>
              <a:t>Pledges 				  118,040	   140,728	 130,000</a:t>
            </a:r>
          </a:p>
          <a:p>
            <a:pPr marL="457200" lvl="1" indent="0">
              <a:buNone/>
            </a:pPr>
            <a:r>
              <a:rPr lang="en-US" dirty="0"/>
              <a:t>Pledge Challenge Grants	                 0	      15,000	   	 0</a:t>
            </a:r>
          </a:p>
          <a:p>
            <a:pPr marL="457200" lvl="1" indent="0">
              <a:buNone/>
            </a:pPr>
            <a:r>
              <a:rPr lang="en-US" dirty="0"/>
              <a:t>Non-Pledge + Prior Yr Donations       6,260	         3,000               3,000	</a:t>
            </a:r>
          </a:p>
          <a:p>
            <a:pPr marL="457200" lvl="1" indent="0">
              <a:buNone/>
            </a:pPr>
            <a:r>
              <a:rPr lang="en-US" dirty="0"/>
              <a:t>Sunday Plate, Net  	   	      13,428	         9,000             10,000</a:t>
            </a:r>
            <a:endParaRPr lang="en-US" sz="3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dirty="0"/>
              <a:t>Auction	     			         7,999	         6,500                5,000</a:t>
            </a:r>
          </a:p>
          <a:p>
            <a:pPr marL="457200" lvl="1" indent="0">
              <a:buNone/>
            </a:pPr>
            <a:r>
              <a:rPr lang="en-US" dirty="0"/>
              <a:t>Memorial Garden  		         3,036	             400                1,000</a:t>
            </a:r>
          </a:p>
          <a:p>
            <a:pPr marL="457200" lvl="1" indent="0">
              <a:buNone/>
            </a:pPr>
            <a:r>
              <a:rPr lang="en-US" dirty="0"/>
              <a:t>Rummage Sale     	                        1,874	         1,600                1,700</a:t>
            </a:r>
          </a:p>
          <a:p>
            <a:pPr marL="457200" lvl="1" indent="0">
              <a:buNone/>
            </a:pPr>
            <a:r>
              <a:rPr lang="en-US" dirty="0"/>
              <a:t>Concerts 				              935	                   0               2,000</a:t>
            </a:r>
          </a:p>
          <a:p>
            <a:pPr marL="457200" lvl="1" indent="0">
              <a:buNone/>
            </a:pPr>
            <a:r>
              <a:rPr lang="en-US" dirty="0"/>
              <a:t>Net Appreciation, GF Investments     2,238 	         1,200                         0</a:t>
            </a:r>
          </a:p>
          <a:p>
            <a:pPr marL="457200" lvl="1" indent="0">
              <a:buNone/>
            </a:pPr>
            <a:r>
              <a:rPr lang="en-US" dirty="0"/>
              <a:t>Other				          4,158	         2,400	       1,300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Total  Revenue     	               157,968       179,828      154,000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FDA23-121A-A86F-672E-BBDAE3B1E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5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A6F4D7-E0CE-B8AC-7212-F95426E42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473989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D441C-F70E-4502-3CAD-BDBB5BAF4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6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DD496-5951-C7B5-A56A-A0E6F4FD5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B791BC7-A96D-774A-993D-B14D97404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473319"/>
              </p:ext>
            </p:extLst>
          </p:nvPr>
        </p:nvGraphicFramePr>
        <p:xfrm>
          <a:off x="0" y="4178"/>
          <a:ext cx="11827042" cy="6853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948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734BA-DE77-743C-6017-5CBCB187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23253-CF2A-F5A2-110C-98E7F1E7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B3426DE-E993-6979-D06C-A85E2C9390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829286"/>
              </p:ext>
            </p:extLst>
          </p:nvPr>
        </p:nvGraphicFramePr>
        <p:xfrm>
          <a:off x="381000" y="642550"/>
          <a:ext cx="11468100" cy="5713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AC7FFB2-FED6-DB35-E461-342B1EBE10B4}"/>
              </a:ext>
            </a:extLst>
          </p:cNvPr>
          <p:cNvSpPr txBox="1"/>
          <p:nvPr/>
        </p:nvSpPr>
        <p:spPr>
          <a:xfrm>
            <a:off x="5202195" y="110179"/>
            <a:ext cx="3018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Revenue</a:t>
            </a:r>
            <a:r>
              <a:rPr lang="en-US" sz="2800" b="1" dirty="0"/>
              <a:t> Sources</a:t>
            </a:r>
          </a:p>
        </p:txBody>
      </p:sp>
    </p:spTree>
    <p:extLst>
      <p:ext uri="{BB962C8B-B14F-4D97-AF65-F5344CB8AC3E}">
        <p14:creationId xmlns:p14="http://schemas.microsoft.com/office/powerpoint/2010/main" val="350588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CB8B-79A8-8AC5-C887-8876EF149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23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Expenditures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33D0E-2D63-19FD-DDBC-6D660351F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9494"/>
            <a:ext cx="10515600" cy="4819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					</a:t>
            </a:r>
            <a:r>
              <a:rPr lang="en-US" sz="2400" b="1" dirty="0">
                <a:solidFill>
                  <a:srgbClr val="00B0F0"/>
                </a:solidFill>
              </a:rPr>
              <a:t>  24-25</a:t>
            </a:r>
            <a:r>
              <a:rPr lang="en-US" sz="2400" b="1" dirty="0"/>
              <a:t>            </a:t>
            </a:r>
            <a:r>
              <a:rPr lang="en-US" sz="2400" b="1" dirty="0">
                <a:solidFill>
                  <a:srgbClr val="7030A0"/>
                </a:solidFill>
              </a:rPr>
              <a:t>      25-26</a:t>
            </a:r>
            <a:r>
              <a:rPr lang="en-US" sz="2400" b="1" dirty="0"/>
              <a:t>	    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26-27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Expenses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				 </a:t>
            </a:r>
            <a:r>
              <a:rPr lang="en-US" sz="2400" b="1" dirty="0">
                <a:solidFill>
                  <a:srgbClr val="00B0F0"/>
                </a:solidFill>
              </a:rPr>
              <a:t>Actual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	 </a:t>
            </a:r>
            <a:r>
              <a:rPr lang="en-US" sz="2400" b="1" dirty="0">
                <a:solidFill>
                  <a:srgbClr val="7030A0"/>
                </a:solidFill>
              </a:rPr>
              <a:t>Budget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         2</a:t>
            </a:r>
            <a:r>
              <a:rPr lang="en-US" sz="2400" b="1" baseline="30000" dirty="0">
                <a:solidFill>
                  <a:schemeClr val="accent6">
                    <a:lumMod val="75000"/>
                  </a:schemeClr>
                </a:solidFill>
              </a:rPr>
              <a:t>nd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Draft Budget</a:t>
            </a:r>
          </a:p>
          <a:p>
            <a:pPr marL="0" indent="0">
              <a:buNone/>
            </a:pPr>
            <a:endParaRPr lang="en-US" sz="2400" b="1" dirty="0"/>
          </a:p>
          <a:p>
            <a:pPr marL="457200" lvl="1" indent="0">
              <a:buNone/>
            </a:pPr>
            <a:r>
              <a:rPr lang="en-US" b="1" i="1" dirty="0"/>
              <a:t>Personnel  </a:t>
            </a:r>
            <a:r>
              <a:rPr lang="en-US" dirty="0"/>
              <a:t>                    	              126,668	138,550	     53,880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i="1" dirty="0"/>
              <a:t>Building &amp; Grounds</a:t>
            </a:r>
            <a:r>
              <a:rPr lang="en-US" dirty="0"/>
              <a:t>                          23,256	   38,578	     46,550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b="1" dirty="0"/>
              <a:t>Administration</a:t>
            </a:r>
            <a:r>
              <a:rPr lang="en-US" dirty="0"/>
              <a:t>			  16,607	   19,200	     25,010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b="1" i="1" dirty="0"/>
              <a:t>Committees </a:t>
            </a:r>
            <a:r>
              <a:rPr lang="en-US" dirty="0"/>
              <a:t>                		  10,454	   18,000         	     30,260</a:t>
            </a:r>
          </a:p>
          <a:p>
            <a:pPr marL="457200" lvl="1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Total Expenses  	                            -176,985	-214,328</a:t>
            </a:r>
            <a:r>
              <a:rPr lang="en-US" b="1" dirty="0"/>
              <a:t>            </a:t>
            </a:r>
            <a:r>
              <a:rPr lang="en-US" b="1" dirty="0">
                <a:solidFill>
                  <a:srgbClr val="FF0000"/>
                </a:solidFill>
              </a:rPr>
              <a:t>-155,700</a:t>
            </a:r>
            <a:r>
              <a:rPr lang="en-US" dirty="0">
                <a:solidFill>
                  <a:srgbClr val="FF0000"/>
                </a:solidFill>
              </a:rPr>
              <a:t>		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823BD-DD88-6786-037A-97DD2C89C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8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5E1B0-75C8-E838-4D22-990A9F8DD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</p:spTree>
    <p:extLst>
      <p:ext uri="{BB962C8B-B14F-4D97-AF65-F5344CB8AC3E}">
        <p14:creationId xmlns:p14="http://schemas.microsoft.com/office/powerpoint/2010/main" val="49662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1EBF4-3B6D-2C8A-9301-3F1B6C3B8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81558-3434-4353-C09B-A6970057E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526" y="709487"/>
            <a:ext cx="10515600" cy="5417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Expenditures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53A12-E427-59C7-77B3-D610E460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F0E58-7018-EA40-9B33-6704C53B9FA0}" type="slidenum">
              <a:rPr lang="en-US" smtClean="0"/>
              <a:t>9</a:t>
            </a:fld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575E2B-E672-8E45-B92A-85843508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3/5/2026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0A01BBF-A227-2064-C880-1374D32560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855577"/>
              </p:ext>
            </p:extLst>
          </p:nvPr>
        </p:nvGraphicFramePr>
        <p:xfrm>
          <a:off x="228600" y="882086"/>
          <a:ext cx="11398249" cy="5843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8068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12640</TotalTime>
  <Words>936</Words>
  <Application>Microsoft Macintosh PowerPoint</Application>
  <PresentationFormat>Widescreen</PresentationFormat>
  <Paragraphs>188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Office Theme</vt:lpstr>
      <vt:lpstr>BUU Town Hall</vt:lpstr>
      <vt:lpstr>Budget Process 2026 - 2027</vt:lpstr>
      <vt:lpstr>BUU Financial System</vt:lpstr>
      <vt:lpstr>Budget Basics Review</vt:lpstr>
      <vt:lpstr>Revenue Sources</vt:lpstr>
      <vt:lpstr>PowerPoint Presentation</vt:lpstr>
      <vt:lpstr>PowerPoint Presentation</vt:lpstr>
      <vt:lpstr> Expenditures </vt:lpstr>
      <vt:lpstr>Expenditures </vt:lpstr>
      <vt:lpstr>Recent Budget/Actual History</vt:lpstr>
      <vt:lpstr>Recent Budget &amp; Actual History</vt:lpstr>
      <vt:lpstr>BUU Town Hall - Budget Talk ? QUESTIONS ?                 ANSWERS</vt:lpstr>
      <vt:lpstr>BUU Endowment Fund</vt:lpstr>
      <vt:lpstr>4% Yearly “Distributable” Amount</vt:lpstr>
      <vt:lpstr>Requests for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auctionbuu@gmail.com</dc:creator>
  <cp:lastModifiedBy>auctionbuu@gmail.com</cp:lastModifiedBy>
  <cp:revision>60</cp:revision>
  <cp:lastPrinted>2026-02-27T20:02:50Z</cp:lastPrinted>
  <dcterms:created xsi:type="dcterms:W3CDTF">2026-02-18T10:22:51Z</dcterms:created>
  <dcterms:modified xsi:type="dcterms:W3CDTF">2026-03-03T19:50:27Z</dcterms:modified>
</cp:coreProperties>
</file>